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971" r:id="rId2"/>
    <p:sldMasterId id="2147484018" r:id="rId3"/>
  </p:sldMasterIdLst>
  <p:notesMasterIdLst>
    <p:notesMasterId r:id="rId97"/>
  </p:notesMasterIdLst>
  <p:sldIdLst>
    <p:sldId id="666" r:id="rId4"/>
    <p:sldId id="664" r:id="rId5"/>
    <p:sldId id="665" r:id="rId6"/>
    <p:sldId id="663" r:id="rId7"/>
    <p:sldId id="667" r:id="rId8"/>
    <p:sldId id="670" r:id="rId9"/>
    <p:sldId id="671" r:id="rId10"/>
    <p:sldId id="672" r:id="rId11"/>
    <p:sldId id="673" r:id="rId12"/>
    <p:sldId id="668" r:id="rId13"/>
    <p:sldId id="669" r:id="rId14"/>
    <p:sldId id="662" r:id="rId15"/>
    <p:sldId id="674" r:id="rId16"/>
    <p:sldId id="683" r:id="rId17"/>
    <p:sldId id="685" r:id="rId18"/>
    <p:sldId id="686" r:id="rId19"/>
    <p:sldId id="687" r:id="rId20"/>
    <p:sldId id="688" r:id="rId21"/>
    <p:sldId id="675" r:id="rId22"/>
    <p:sldId id="676" r:id="rId23"/>
    <p:sldId id="677" r:id="rId24"/>
    <p:sldId id="678" r:id="rId25"/>
    <p:sldId id="679" r:id="rId26"/>
    <p:sldId id="680" r:id="rId27"/>
    <p:sldId id="681" r:id="rId28"/>
    <p:sldId id="682" r:id="rId29"/>
    <p:sldId id="684" r:id="rId30"/>
    <p:sldId id="689" r:id="rId31"/>
    <p:sldId id="274" r:id="rId32"/>
    <p:sldId id="324" r:id="rId33"/>
    <p:sldId id="328" r:id="rId34"/>
    <p:sldId id="712" r:id="rId35"/>
    <p:sldId id="337" r:id="rId36"/>
    <p:sldId id="333" r:id="rId37"/>
    <p:sldId id="332" r:id="rId38"/>
    <p:sldId id="344" r:id="rId39"/>
    <p:sldId id="347" r:id="rId40"/>
    <p:sldId id="340" r:id="rId41"/>
    <p:sldId id="339" r:id="rId42"/>
    <p:sldId id="341" r:id="rId43"/>
    <p:sldId id="342" r:id="rId44"/>
    <p:sldId id="343" r:id="rId45"/>
    <p:sldId id="326" r:id="rId46"/>
    <p:sldId id="349" r:id="rId47"/>
    <p:sldId id="338" r:id="rId48"/>
    <p:sldId id="352" r:id="rId49"/>
    <p:sldId id="345" r:id="rId50"/>
    <p:sldId id="348" r:id="rId51"/>
    <p:sldId id="353" r:id="rId52"/>
    <p:sldId id="350" r:id="rId53"/>
    <p:sldId id="711" r:id="rId54"/>
    <p:sldId id="690" r:id="rId55"/>
    <p:sldId id="691" r:id="rId56"/>
    <p:sldId id="278" r:id="rId57"/>
    <p:sldId id="327" r:id="rId58"/>
    <p:sldId id="692" r:id="rId59"/>
    <p:sldId id="693" r:id="rId60"/>
    <p:sldId id="694" r:id="rId61"/>
    <p:sldId id="325" r:id="rId62"/>
    <p:sldId id="329" r:id="rId63"/>
    <p:sldId id="330" r:id="rId64"/>
    <p:sldId id="331" r:id="rId65"/>
    <p:sldId id="695" r:id="rId66"/>
    <p:sldId id="696" r:id="rId67"/>
    <p:sldId id="334" r:id="rId68"/>
    <p:sldId id="335" r:id="rId69"/>
    <p:sldId id="336" r:id="rId70"/>
    <p:sldId id="697" r:id="rId71"/>
    <p:sldId id="698" r:id="rId72"/>
    <p:sldId id="699" r:id="rId73"/>
    <p:sldId id="700" r:id="rId74"/>
    <p:sldId id="701" r:id="rId75"/>
    <p:sldId id="702" r:id="rId76"/>
    <p:sldId id="703" r:id="rId77"/>
    <p:sldId id="704" r:id="rId78"/>
    <p:sldId id="346" r:id="rId79"/>
    <p:sldId id="705" r:id="rId80"/>
    <p:sldId id="706" r:id="rId81"/>
    <p:sldId id="707" r:id="rId82"/>
    <p:sldId id="708" r:id="rId83"/>
    <p:sldId id="351" r:id="rId84"/>
    <p:sldId id="709" r:id="rId85"/>
    <p:sldId id="354" r:id="rId86"/>
    <p:sldId id="355" r:id="rId87"/>
    <p:sldId id="356" r:id="rId88"/>
    <p:sldId id="710" r:id="rId89"/>
    <p:sldId id="357" r:id="rId90"/>
    <p:sldId id="358" r:id="rId91"/>
    <p:sldId id="359" r:id="rId92"/>
    <p:sldId id="360" r:id="rId93"/>
    <p:sldId id="361" r:id="rId94"/>
    <p:sldId id="362" r:id="rId95"/>
    <p:sldId id="296" r:id="rId96"/>
  </p:sldIdLst>
  <p:sldSz cx="12192000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" panose="02000000000000000000" pitchFamily="2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" panose="02000000000000000000" pitchFamily="2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" panose="02000000000000000000" pitchFamily="2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" panose="02000000000000000000" pitchFamily="2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" panose="02000000000000000000" pitchFamily="2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Roboto" panose="02000000000000000000" pitchFamily="2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Roboto" panose="02000000000000000000" pitchFamily="2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Roboto" panose="02000000000000000000" pitchFamily="2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Roboto" panose="02000000000000000000" pitchFamily="2" charset="0"/>
        <a:ea typeface="맑은 고딕" panose="020B0503020000020004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3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11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B8C5DAB-5050-4E9C-9FEC-84C623E781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C6E11E-6DE5-4F54-8BE1-E460BB505B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4AF5024-C419-4298-9ADF-033BAB43FCC8}" type="datetimeFigureOut">
              <a:rPr lang="ko-KR" altLang="en-US"/>
              <a:pPr>
                <a:defRPr/>
              </a:pPr>
              <a:t>2022-04-17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59E84DFC-749B-4B37-8F0B-B56B62D4B1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22BAC997-B8A0-43A1-812B-88C36F716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ECDFB6-9F6A-4179-A988-C75AC22DBF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0D6A93-9B82-44FC-B7B6-8FAD5C223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E2B4FDA-B438-4DE4-B612-FFE06132A31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E849A5-66E2-43DB-B4F3-5B1593BB8F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56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2BF55A-D4F9-47EC-B261-622CF35A55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7576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2BF55A-D4F9-47EC-B261-622CF35A55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032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2BF55A-D4F9-47EC-B261-622CF35A55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144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nly" type="title" preserve="1">
  <p:cSld name="Logo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5;p16">
            <a:extLst>
              <a:ext uri="{FF2B5EF4-FFF2-40B4-BE49-F238E27FC236}">
                <a16:creationId xmlns:a16="http://schemas.microsoft.com/office/drawing/2014/main" id="{A520C97E-847C-40CD-8186-D1962740B9B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2075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oogle Shape;66;p16">
            <a:extLst>
              <a:ext uri="{FF2B5EF4-FFF2-40B4-BE49-F238E27FC236}">
                <a16:creationId xmlns:a16="http://schemas.microsoft.com/office/drawing/2014/main" id="{8D8735B9-EF82-4FAA-A8B1-50DE6F02D8BA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2" t="33813" r="17255" b="33772"/>
          <a:stretch>
            <a:fillRect/>
          </a:stretch>
        </p:blipFill>
        <p:spPr bwMode="auto">
          <a:xfrm>
            <a:off x="3279775" y="2828925"/>
            <a:ext cx="4851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4024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75734" y="548218"/>
            <a:ext cx="11049991" cy="1441449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77602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557608" y="-12700"/>
            <a:ext cx="6634393" cy="6870700"/>
          </a:xfrm>
          <a:custGeom>
            <a:avLst/>
            <a:gdLst>
              <a:gd name="connsiteX0" fmla="*/ 1076787 w 6634393"/>
              <a:gd name="connsiteY0" fmla="*/ 0 h 6870700"/>
              <a:gd name="connsiteX1" fmla="*/ 6634393 w 6634393"/>
              <a:gd name="connsiteY1" fmla="*/ 0 h 6870700"/>
              <a:gd name="connsiteX2" fmla="*/ 6634393 w 6634393"/>
              <a:gd name="connsiteY2" fmla="*/ 6858000 h 6870700"/>
              <a:gd name="connsiteX3" fmla="*/ 0 w 6634393"/>
              <a:gd name="connsiteY3" fmla="*/ 6870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34393" h="6870700">
                <a:moveTo>
                  <a:pt x="1076787" y="0"/>
                </a:moveTo>
                <a:lnTo>
                  <a:pt x="6634393" y="0"/>
                </a:lnTo>
                <a:lnTo>
                  <a:pt x="6634393" y="6858000"/>
                </a:lnTo>
                <a:lnTo>
                  <a:pt x="0" y="687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-12700"/>
            <a:ext cx="6634393" cy="6870700"/>
          </a:xfrm>
          <a:custGeom>
            <a:avLst/>
            <a:gdLst>
              <a:gd name="connsiteX0" fmla="*/ 6634393 w 6634393"/>
              <a:gd name="connsiteY0" fmla="*/ 0 h 6870700"/>
              <a:gd name="connsiteX1" fmla="*/ 5557607 w 6634393"/>
              <a:gd name="connsiteY1" fmla="*/ 6870700 h 6870700"/>
              <a:gd name="connsiteX2" fmla="*/ 0 w 6634393"/>
              <a:gd name="connsiteY2" fmla="*/ 6870700 h 6870700"/>
              <a:gd name="connsiteX3" fmla="*/ 0 w 6634393"/>
              <a:gd name="connsiteY3" fmla="*/ 12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34393" h="6870700">
                <a:moveTo>
                  <a:pt x="6634393" y="0"/>
                </a:moveTo>
                <a:lnTo>
                  <a:pt x="5557607" y="6870700"/>
                </a:lnTo>
                <a:lnTo>
                  <a:pt x="0" y="6870700"/>
                </a:lnTo>
                <a:lnTo>
                  <a:pt x="0" y="12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716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538819" y="5317495"/>
            <a:ext cx="707278" cy="707276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488103" y="5317495"/>
            <a:ext cx="707278" cy="707276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437386" y="5317495"/>
            <a:ext cx="707278" cy="707276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64611" y="1410127"/>
            <a:ext cx="707278" cy="707276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0577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5" grpId="0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3530600" y="2794362"/>
            <a:ext cx="2203053" cy="816703"/>
          </a:xfrm>
          <a:custGeom>
            <a:avLst/>
            <a:gdLst>
              <a:gd name="connsiteX0" fmla="*/ 136120 w 1807609"/>
              <a:gd name="connsiteY0" fmla="*/ 0 h 816703"/>
              <a:gd name="connsiteX1" fmla="*/ 1671489 w 1807609"/>
              <a:gd name="connsiteY1" fmla="*/ 0 h 816703"/>
              <a:gd name="connsiteX2" fmla="*/ 1807609 w 1807609"/>
              <a:gd name="connsiteY2" fmla="*/ 136120 h 816703"/>
              <a:gd name="connsiteX3" fmla="*/ 1807609 w 1807609"/>
              <a:gd name="connsiteY3" fmla="*/ 680583 h 816703"/>
              <a:gd name="connsiteX4" fmla="*/ 1671489 w 1807609"/>
              <a:gd name="connsiteY4" fmla="*/ 816703 h 816703"/>
              <a:gd name="connsiteX5" fmla="*/ 136120 w 1807609"/>
              <a:gd name="connsiteY5" fmla="*/ 816703 h 816703"/>
              <a:gd name="connsiteX6" fmla="*/ 0 w 1807609"/>
              <a:gd name="connsiteY6" fmla="*/ 680583 h 816703"/>
              <a:gd name="connsiteX7" fmla="*/ 0 w 1807609"/>
              <a:gd name="connsiteY7" fmla="*/ 136120 h 816703"/>
              <a:gd name="connsiteX8" fmla="*/ 136120 w 1807609"/>
              <a:gd name="connsiteY8" fmla="*/ 0 h 81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7609" h="816703">
                <a:moveTo>
                  <a:pt x="136120" y="0"/>
                </a:moveTo>
                <a:lnTo>
                  <a:pt x="1671489" y="0"/>
                </a:lnTo>
                <a:cubicBezTo>
                  <a:pt x="1746666" y="0"/>
                  <a:pt x="1807609" y="60943"/>
                  <a:pt x="1807609" y="136120"/>
                </a:cubicBezTo>
                <a:lnTo>
                  <a:pt x="1807609" y="680583"/>
                </a:lnTo>
                <a:cubicBezTo>
                  <a:pt x="1807609" y="755760"/>
                  <a:pt x="1746666" y="816703"/>
                  <a:pt x="1671489" y="816703"/>
                </a:cubicBezTo>
                <a:lnTo>
                  <a:pt x="136120" y="816703"/>
                </a:lnTo>
                <a:cubicBezTo>
                  <a:pt x="60943" y="816703"/>
                  <a:pt x="0" y="755760"/>
                  <a:pt x="0" y="680583"/>
                </a:cubicBezTo>
                <a:lnTo>
                  <a:pt x="0" y="136120"/>
                </a:lnTo>
                <a:cubicBezTo>
                  <a:pt x="0" y="60943"/>
                  <a:pt x="60943" y="0"/>
                  <a:pt x="136120" y="0"/>
                </a:cubicBezTo>
                <a:close/>
              </a:path>
            </a:pathLst>
          </a:custGeom>
          <a:effectLst>
            <a:outerShdw blurRad="1270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96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6659563" y="2632075"/>
            <a:ext cx="4295775" cy="26844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77887" y="4664885"/>
            <a:ext cx="827316" cy="827314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89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7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7642860" y="1988503"/>
            <a:ext cx="1387158" cy="3726815"/>
          </a:xfrm>
          <a:custGeom>
            <a:avLst/>
            <a:gdLst>
              <a:gd name="connsiteX0" fmla="*/ 0 w 1341438"/>
              <a:gd name="connsiteY0" fmla="*/ 0 h 3101975"/>
              <a:gd name="connsiteX1" fmla="*/ 1341438 w 1341438"/>
              <a:gd name="connsiteY1" fmla="*/ 0 h 3101975"/>
              <a:gd name="connsiteX2" fmla="*/ 1341438 w 1341438"/>
              <a:gd name="connsiteY2" fmla="*/ 3101975 h 3101975"/>
              <a:gd name="connsiteX3" fmla="*/ 0 w 1341438"/>
              <a:gd name="connsiteY3" fmla="*/ 3101975 h 3101975"/>
              <a:gd name="connsiteX4" fmla="*/ 0 w 1341438"/>
              <a:gd name="connsiteY4" fmla="*/ 0 h 3101975"/>
              <a:gd name="connsiteX0" fmla="*/ 0 w 1364298"/>
              <a:gd name="connsiteY0" fmla="*/ 518160 h 3620135"/>
              <a:gd name="connsiteX1" fmla="*/ 1364298 w 1364298"/>
              <a:gd name="connsiteY1" fmla="*/ 0 h 3620135"/>
              <a:gd name="connsiteX2" fmla="*/ 1341438 w 1364298"/>
              <a:gd name="connsiteY2" fmla="*/ 3620135 h 3620135"/>
              <a:gd name="connsiteX3" fmla="*/ 0 w 1364298"/>
              <a:gd name="connsiteY3" fmla="*/ 3620135 h 3620135"/>
              <a:gd name="connsiteX4" fmla="*/ 0 w 1364298"/>
              <a:gd name="connsiteY4" fmla="*/ 518160 h 3620135"/>
              <a:gd name="connsiteX0" fmla="*/ 0 w 1364298"/>
              <a:gd name="connsiteY0" fmla="*/ 548640 h 3620135"/>
              <a:gd name="connsiteX1" fmla="*/ 1364298 w 1364298"/>
              <a:gd name="connsiteY1" fmla="*/ 0 h 3620135"/>
              <a:gd name="connsiteX2" fmla="*/ 1341438 w 1364298"/>
              <a:gd name="connsiteY2" fmla="*/ 3620135 h 3620135"/>
              <a:gd name="connsiteX3" fmla="*/ 0 w 1364298"/>
              <a:gd name="connsiteY3" fmla="*/ 3620135 h 3620135"/>
              <a:gd name="connsiteX4" fmla="*/ 0 w 1364298"/>
              <a:gd name="connsiteY4" fmla="*/ 548640 h 3620135"/>
              <a:gd name="connsiteX0" fmla="*/ 15240 w 1379538"/>
              <a:gd name="connsiteY0" fmla="*/ 548640 h 3726815"/>
              <a:gd name="connsiteX1" fmla="*/ 1379538 w 1379538"/>
              <a:gd name="connsiteY1" fmla="*/ 0 h 3726815"/>
              <a:gd name="connsiteX2" fmla="*/ 1356678 w 1379538"/>
              <a:gd name="connsiteY2" fmla="*/ 3620135 h 3726815"/>
              <a:gd name="connsiteX3" fmla="*/ 0 w 1379538"/>
              <a:gd name="connsiteY3" fmla="*/ 3726815 h 3726815"/>
              <a:gd name="connsiteX4" fmla="*/ 15240 w 1379538"/>
              <a:gd name="connsiteY4" fmla="*/ 548640 h 3726815"/>
              <a:gd name="connsiteX0" fmla="*/ 15240 w 1387158"/>
              <a:gd name="connsiteY0" fmla="*/ 548640 h 3726815"/>
              <a:gd name="connsiteX1" fmla="*/ 1379538 w 1387158"/>
              <a:gd name="connsiteY1" fmla="*/ 0 h 3726815"/>
              <a:gd name="connsiteX2" fmla="*/ 1387158 w 1387158"/>
              <a:gd name="connsiteY2" fmla="*/ 3673475 h 3726815"/>
              <a:gd name="connsiteX3" fmla="*/ 0 w 1387158"/>
              <a:gd name="connsiteY3" fmla="*/ 3726815 h 3726815"/>
              <a:gd name="connsiteX4" fmla="*/ 15240 w 1387158"/>
              <a:gd name="connsiteY4" fmla="*/ 548640 h 3726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7158" h="3726815">
                <a:moveTo>
                  <a:pt x="15240" y="548640"/>
                </a:moveTo>
                <a:lnTo>
                  <a:pt x="1379538" y="0"/>
                </a:lnTo>
                <a:lnTo>
                  <a:pt x="1387158" y="3673475"/>
                </a:lnTo>
                <a:lnTo>
                  <a:pt x="0" y="3726815"/>
                </a:lnTo>
                <a:lnTo>
                  <a:pt x="15240" y="54864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400"/>
            </a:lvl1pPr>
          </a:lstStyle>
          <a:p>
            <a:endParaRPr lang="id-ID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274519" y="1043173"/>
            <a:ext cx="1705529" cy="4582168"/>
          </a:xfrm>
          <a:custGeom>
            <a:avLst/>
            <a:gdLst>
              <a:gd name="connsiteX0" fmla="*/ 0 w 1341438"/>
              <a:gd name="connsiteY0" fmla="*/ 0 h 3101975"/>
              <a:gd name="connsiteX1" fmla="*/ 1341438 w 1341438"/>
              <a:gd name="connsiteY1" fmla="*/ 0 h 3101975"/>
              <a:gd name="connsiteX2" fmla="*/ 1341438 w 1341438"/>
              <a:gd name="connsiteY2" fmla="*/ 3101975 h 3101975"/>
              <a:gd name="connsiteX3" fmla="*/ 0 w 1341438"/>
              <a:gd name="connsiteY3" fmla="*/ 3101975 h 3101975"/>
              <a:gd name="connsiteX4" fmla="*/ 0 w 1341438"/>
              <a:gd name="connsiteY4" fmla="*/ 0 h 3101975"/>
              <a:gd name="connsiteX0" fmla="*/ 0 w 1364298"/>
              <a:gd name="connsiteY0" fmla="*/ 518160 h 3620135"/>
              <a:gd name="connsiteX1" fmla="*/ 1364298 w 1364298"/>
              <a:gd name="connsiteY1" fmla="*/ 0 h 3620135"/>
              <a:gd name="connsiteX2" fmla="*/ 1341438 w 1364298"/>
              <a:gd name="connsiteY2" fmla="*/ 3620135 h 3620135"/>
              <a:gd name="connsiteX3" fmla="*/ 0 w 1364298"/>
              <a:gd name="connsiteY3" fmla="*/ 3620135 h 3620135"/>
              <a:gd name="connsiteX4" fmla="*/ 0 w 1364298"/>
              <a:gd name="connsiteY4" fmla="*/ 518160 h 3620135"/>
              <a:gd name="connsiteX0" fmla="*/ 0 w 1364298"/>
              <a:gd name="connsiteY0" fmla="*/ 548640 h 3620135"/>
              <a:gd name="connsiteX1" fmla="*/ 1364298 w 1364298"/>
              <a:gd name="connsiteY1" fmla="*/ 0 h 3620135"/>
              <a:gd name="connsiteX2" fmla="*/ 1341438 w 1364298"/>
              <a:gd name="connsiteY2" fmla="*/ 3620135 h 3620135"/>
              <a:gd name="connsiteX3" fmla="*/ 0 w 1364298"/>
              <a:gd name="connsiteY3" fmla="*/ 3620135 h 3620135"/>
              <a:gd name="connsiteX4" fmla="*/ 0 w 1364298"/>
              <a:gd name="connsiteY4" fmla="*/ 548640 h 3620135"/>
              <a:gd name="connsiteX0" fmla="*/ 15240 w 1379538"/>
              <a:gd name="connsiteY0" fmla="*/ 548640 h 3726815"/>
              <a:gd name="connsiteX1" fmla="*/ 1379538 w 1379538"/>
              <a:gd name="connsiteY1" fmla="*/ 0 h 3726815"/>
              <a:gd name="connsiteX2" fmla="*/ 1356678 w 1379538"/>
              <a:gd name="connsiteY2" fmla="*/ 3620135 h 3726815"/>
              <a:gd name="connsiteX3" fmla="*/ 0 w 1379538"/>
              <a:gd name="connsiteY3" fmla="*/ 3726815 h 3726815"/>
              <a:gd name="connsiteX4" fmla="*/ 15240 w 1379538"/>
              <a:gd name="connsiteY4" fmla="*/ 548640 h 3726815"/>
              <a:gd name="connsiteX0" fmla="*/ 15240 w 1387158"/>
              <a:gd name="connsiteY0" fmla="*/ 548640 h 3726815"/>
              <a:gd name="connsiteX1" fmla="*/ 1379538 w 1387158"/>
              <a:gd name="connsiteY1" fmla="*/ 0 h 3726815"/>
              <a:gd name="connsiteX2" fmla="*/ 1387158 w 1387158"/>
              <a:gd name="connsiteY2" fmla="*/ 3673475 h 3726815"/>
              <a:gd name="connsiteX3" fmla="*/ 0 w 1387158"/>
              <a:gd name="connsiteY3" fmla="*/ 3726815 h 3726815"/>
              <a:gd name="connsiteX4" fmla="*/ 15240 w 1387158"/>
              <a:gd name="connsiteY4" fmla="*/ 548640 h 3726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7158" h="3726815">
                <a:moveTo>
                  <a:pt x="15240" y="548640"/>
                </a:moveTo>
                <a:lnTo>
                  <a:pt x="1379538" y="0"/>
                </a:lnTo>
                <a:lnTo>
                  <a:pt x="1387158" y="3673475"/>
                </a:lnTo>
                <a:lnTo>
                  <a:pt x="0" y="3726815"/>
                </a:lnTo>
                <a:lnTo>
                  <a:pt x="15240" y="54864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4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3054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 rot="532258">
            <a:off x="7301162" y="2174583"/>
            <a:ext cx="1121163" cy="1931112"/>
          </a:xfrm>
          <a:custGeom>
            <a:avLst/>
            <a:gdLst>
              <a:gd name="connsiteX0" fmla="*/ 0 w 838200"/>
              <a:gd name="connsiteY0" fmla="*/ 0 h 1866900"/>
              <a:gd name="connsiteX1" fmla="*/ 838200 w 838200"/>
              <a:gd name="connsiteY1" fmla="*/ 0 h 1866900"/>
              <a:gd name="connsiteX2" fmla="*/ 838200 w 838200"/>
              <a:gd name="connsiteY2" fmla="*/ 1866900 h 1866900"/>
              <a:gd name="connsiteX3" fmla="*/ 0 w 838200"/>
              <a:gd name="connsiteY3" fmla="*/ 1866900 h 1866900"/>
              <a:gd name="connsiteX4" fmla="*/ 0 w 838200"/>
              <a:gd name="connsiteY4" fmla="*/ 0 h 1866900"/>
              <a:gd name="connsiteX0" fmla="*/ 0 w 985404"/>
              <a:gd name="connsiteY0" fmla="*/ 75996 h 1942896"/>
              <a:gd name="connsiteX1" fmla="*/ 985404 w 985404"/>
              <a:gd name="connsiteY1" fmla="*/ 0 h 1942896"/>
              <a:gd name="connsiteX2" fmla="*/ 838200 w 985404"/>
              <a:gd name="connsiteY2" fmla="*/ 1942896 h 1942896"/>
              <a:gd name="connsiteX3" fmla="*/ 0 w 985404"/>
              <a:gd name="connsiteY3" fmla="*/ 1942896 h 1942896"/>
              <a:gd name="connsiteX4" fmla="*/ 0 w 985404"/>
              <a:gd name="connsiteY4" fmla="*/ 75996 h 1942896"/>
              <a:gd name="connsiteX0" fmla="*/ 0 w 991334"/>
              <a:gd name="connsiteY0" fmla="*/ 75996 h 1942896"/>
              <a:gd name="connsiteX1" fmla="*/ 985404 w 991334"/>
              <a:gd name="connsiteY1" fmla="*/ 0 h 1942896"/>
              <a:gd name="connsiteX2" fmla="*/ 991334 w 991334"/>
              <a:gd name="connsiteY2" fmla="*/ 1874007 h 1942896"/>
              <a:gd name="connsiteX3" fmla="*/ 0 w 991334"/>
              <a:gd name="connsiteY3" fmla="*/ 1942896 h 1942896"/>
              <a:gd name="connsiteX4" fmla="*/ 0 w 991334"/>
              <a:gd name="connsiteY4" fmla="*/ 75996 h 1942896"/>
              <a:gd name="connsiteX0" fmla="*/ 106260 w 1097594"/>
              <a:gd name="connsiteY0" fmla="*/ 75996 h 1920921"/>
              <a:gd name="connsiteX1" fmla="*/ 1091664 w 1097594"/>
              <a:gd name="connsiteY1" fmla="*/ 0 h 1920921"/>
              <a:gd name="connsiteX2" fmla="*/ 1097594 w 1097594"/>
              <a:gd name="connsiteY2" fmla="*/ 1874007 h 1920921"/>
              <a:gd name="connsiteX3" fmla="*/ 0 w 1097594"/>
              <a:gd name="connsiteY3" fmla="*/ 1920921 h 1920921"/>
              <a:gd name="connsiteX4" fmla="*/ 106260 w 1097594"/>
              <a:gd name="connsiteY4" fmla="*/ 75996 h 1920921"/>
              <a:gd name="connsiteX0" fmla="*/ 0 w 1111628"/>
              <a:gd name="connsiteY0" fmla="*/ 149399 h 1920921"/>
              <a:gd name="connsiteX1" fmla="*/ 1105698 w 1111628"/>
              <a:gd name="connsiteY1" fmla="*/ 0 h 1920921"/>
              <a:gd name="connsiteX2" fmla="*/ 1111628 w 1111628"/>
              <a:gd name="connsiteY2" fmla="*/ 1874007 h 1920921"/>
              <a:gd name="connsiteX3" fmla="*/ 14034 w 1111628"/>
              <a:gd name="connsiteY3" fmla="*/ 1920921 h 1920921"/>
              <a:gd name="connsiteX4" fmla="*/ 0 w 1111628"/>
              <a:gd name="connsiteY4" fmla="*/ 149399 h 1920921"/>
              <a:gd name="connsiteX0" fmla="*/ 0 w 1117537"/>
              <a:gd name="connsiteY0" fmla="*/ 157632 h 1929154"/>
              <a:gd name="connsiteX1" fmla="*/ 1117267 w 1117537"/>
              <a:gd name="connsiteY1" fmla="*/ 0 h 1929154"/>
              <a:gd name="connsiteX2" fmla="*/ 1111628 w 1117537"/>
              <a:gd name="connsiteY2" fmla="*/ 1882240 h 1929154"/>
              <a:gd name="connsiteX3" fmla="*/ 14034 w 1117537"/>
              <a:gd name="connsiteY3" fmla="*/ 1929154 h 1929154"/>
              <a:gd name="connsiteX4" fmla="*/ 0 w 1117537"/>
              <a:gd name="connsiteY4" fmla="*/ 157632 h 1929154"/>
              <a:gd name="connsiteX0" fmla="*/ 0 w 1109105"/>
              <a:gd name="connsiteY0" fmla="*/ 149889 h 1929154"/>
              <a:gd name="connsiteX1" fmla="*/ 1108835 w 1109105"/>
              <a:gd name="connsiteY1" fmla="*/ 0 h 1929154"/>
              <a:gd name="connsiteX2" fmla="*/ 1103196 w 1109105"/>
              <a:gd name="connsiteY2" fmla="*/ 1882240 h 1929154"/>
              <a:gd name="connsiteX3" fmla="*/ 5602 w 1109105"/>
              <a:gd name="connsiteY3" fmla="*/ 1929154 h 1929154"/>
              <a:gd name="connsiteX4" fmla="*/ 0 w 1109105"/>
              <a:gd name="connsiteY4" fmla="*/ 149889 h 1929154"/>
              <a:gd name="connsiteX0" fmla="*/ 0 w 1121163"/>
              <a:gd name="connsiteY0" fmla="*/ 154984 h 1929154"/>
              <a:gd name="connsiteX1" fmla="*/ 1120893 w 1121163"/>
              <a:gd name="connsiteY1" fmla="*/ 0 h 1929154"/>
              <a:gd name="connsiteX2" fmla="*/ 1115254 w 1121163"/>
              <a:gd name="connsiteY2" fmla="*/ 1882240 h 1929154"/>
              <a:gd name="connsiteX3" fmla="*/ 17660 w 1121163"/>
              <a:gd name="connsiteY3" fmla="*/ 1929154 h 1929154"/>
              <a:gd name="connsiteX4" fmla="*/ 0 w 1121163"/>
              <a:gd name="connsiteY4" fmla="*/ 154984 h 1929154"/>
              <a:gd name="connsiteX0" fmla="*/ 0 w 1121163"/>
              <a:gd name="connsiteY0" fmla="*/ 154984 h 1931112"/>
              <a:gd name="connsiteX1" fmla="*/ 1120893 w 1121163"/>
              <a:gd name="connsiteY1" fmla="*/ 0 h 1931112"/>
              <a:gd name="connsiteX2" fmla="*/ 1115254 w 1121163"/>
              <a:gd name="connsiteY2" fmla="*/ 1882240 h 1931112"/>
              <a:gd name="connsiteX3" fmla="*/ 5111 w 1121163"/>
              <a:gd name="connsiteY3" fmla="*/ 1931112 h 1931112"/>
              <a:gd name="connsiteX4" fmla="*/ 0 w 1121163"/>
              <a:gd name="connsiteY4" fmla="*/ 154984 h 193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163" h="1931112">
                <a:moveTo>
                  <a:pt x="0" y="154984"/>
                </a:moveTo>
                <a:lnTo>
                  <a:pt x="1120893" y="0"/>
                </a:lnTo>
                <a:cubicBezTo>
                  <a:pt x="1122870" y="624669"/>
                  <a:pt x="1113277" y="1257571"/>
                  <a:pt x="1115254" y="1882240"/>
                </a:cubicBezTo>
                <a:lnTo>
                  <a:pt x="5111" y="1931112"/>
                </a:lnTo>
                <a:cubicBezTo>
                  <a:pt x="3244" y="1338024"/>
                  <a:pt x="1867" y="748072"/>
                  <a:pt x="0" y="154984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9879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9543" y="4949022"/>
            <a:ext cx="12411086" cy="1924992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17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688114" y="0"/>
            <a:ext cx="7503885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340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588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575734" y="2268539"/>
            <a:ext cx="11030481" cy="1447800"/>
          </a:xfrm>
          <a:prstGeom prst="rect">
            <a:avLst/>
          </a:prstGeom>
        </p:spPr>
        <p:txBody>
          <a:bodyPr tIns="90000" bIns="90000" anchor="ctr" anchorCtr="0"/>
          <a:lstStyle>
            <a:lvl1pPr algn="ctr">
              <a:defRPr sz="10666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5734" y="548218"/>
            <a:ext cx="11049991" cy="1441449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75734" y="3735898"/>
            <a:ext cx="11040533" cy="683101"/>
          </a:xfrm>
          <a:prstGeom prst="rect">
            <a:avLst/>
          </a:prstGeom>
        </p:spPr>
        <p:txBody>
          <a:bodyPr tIns="90000" bIns="90000"/>
          <a:lstStyle>
            <a:lvl1pPr algn="ctr">
              <a:lnSpc>
                <a:spcPct val="100000"/>
              </a:lnSpc>
              <a:spcBef>
                <a:spcPts val="0"/>
              </a:spcBef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3059642" y="4441369"/>
            <a:ext cx="6072717" cy="838200"/>
          </a:xfrm>
          <a:prstGeom prst="rect">
            <a:avLst/>
          </a:prstGeom>
        </p:spPr>
        <p:txBody>
          <a:bodyPr tIns="90000" bIns="90000"/>
          <a:lstStyle>
            <a:lvl1pPr algn="ctr">
              <a:lnSpc>
                <a:spcPct val="115000"/>
              </a:lnSpc>
              <a:spcBef>
                <a:spcPts val="0"/>
              </a:spcBef>
              <a:defRPr sz="2000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276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627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2;p27">
            <a:extLst>
              <a:ext uri="{FF2B5EF4-FFF2-40B4-BE49-F238E27FC236}">
                <a16:creationId xmlns:a16="http://schemas.microsoft.com/office/drawing/2014/main" id="{A5F422E0-3D8D-4EE4-8A41-9AC71B24155E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9778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6;p29">
            <a:extLst>
              <a:ext uri="{FF2B5EF4-FFF2-40B4-BE49-F238E27FC236}">
                <a16:creationId xmlns:a16="http://schemas.microsoft.com/office/drawing/2014/main" id="{0A47A312-7303-469B-8DDE-6E529E2557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/>
          <a:lstStyle>
            <a:lvl1pPr latinLnBrk="1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buClr>
                <a:srgbClr val="000000"/>
              </a:buClr>
              <a:buFont typeface="Arial" panose="020B0604020202020204" pitchFamily="34" charset="0"/>
              <a:buNone/>
              <a:defRPr/>
            </a:pPr>
            <a:endParaRPr lang="ko-KR" altLang="ko-KR" sz="1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062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8;p30">
            <a:extLst>
              <a:ext uri="{FF2B5EF4-FFF2-40B4-BE49-F238E27FC236}">
                <a16:creationId xmlns:a16="http://schemas.microsoft.com/office/drawing/2014/main" id="{2C8445EA-789C-4312-B95A-251DE126844E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130;p30"/>
          <p:cNvSpPr txBox="1">
            <a:spLocks noGrp="1"/>
          </p:cNvSpPr>
          <p:nvPr>
            <p:ph type="title"/>
          </p:nvPr>
        </p:nvSpPr>
        <p:spPr>
          <a:xfrm>
            <a:off x="3136551" y="3113600"/>
            <a:ext cx="2887600" cy="1784800"/>
          </a:xfrm>
          <a:prstGeom prst="rect">
            <a:avLst/>
          </a:prstGeom>
        </p:spPr>
        <p:txBody>
          <a:bodyPr spcFirstLastPara="1" lIns="91425" tIns="91425" rIns="91425" bIns="91425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67" baseline="0">
                <a:solidFill>
                  <a:srgbClr val="00C9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 dirty="0"/>
          </a:p>
        </p:txBody>
      </p:sp>
      <p:sp>
        <p:nvSpPr>
          <p:cNvPr id="8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6375635" y="4084957"/>
            <a:ext cx="4001548" cy="755495"/>
          </a:xfrm>
          <a:prstGeom prst="rect">
            <a:avLst/>
          </a:prstGeom>
        </p:spPr>
        <p:txBody>
          <a:bodyPr tIns="90000" bIns="90000"/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accent1"/>
                </a:solidFill>
              </a:defRPr>
            </a:lvl1pPr>
            <a:lvl2pPr>
              <a:defRPr sz="675"/>
            </a:lvl2pPr>
            <a:lvl3pPr>
              <a:defRPr sz="675"/>
            </a:lvl3pPr>
            <a:lvl4pPr>
              <a:defRPr sz="675"/>
            </a:lvl4pPr>
            <a:lvl5pPr>
              <a:defRPr sz="675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6377499" y="3232558"/>
            <a:ext cx="4001548" cy="849156"/>
          </a:xfrm>
          <a:prstGeom prst="rect">
            <a:avLst/>
          </a:prstGeom>
        </p:spPr>
        <p:txBody>
          <a:bodyPr tIns="90000" bIns="90000"/>
          <a:lstStyle>
            <a:lvl1pPr algn="l">
              <a:lnSpc>
                <a:spcPct val="115000"/>
              </a:lnSpc>
              <a:spcBef>
                <a:spcPts val="0"/>
              </a:spcBef>
              <a:defRPr sz="2000">
                <a:solidFill>
                  <a:schemeClr val="tx1"/>
                </a:solidFill>
              </a:defRPr>
            </a:lvl1pPr>
            <a:lvl2pPr>
              <a:defRPr sz="675"/>
            </a:lvl2pPr>
            <a:lvl3pPr>
              <a:defRPr sz="675"/>
            </a:lvl3pPr>
            <a:lvl4pPr>
              <a:defRPr sz="675"/>
            </a:lvl4pPr>
            <a:lvl5pPr>
              <a:defRPr sz="675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517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8;p30">
            <a:extLst>
              <a:ext uri="{FF2B5EF4-FFF2-40B4-BE49-F238E27FC236}">
                <a16:creationId xmlns:a16="http://schemas.microsoft.com/office/drawing/2014/main" id="{7A837114-B0B9-46A4-968A-773602A01A58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138;p31"/>
          <p:cNvSpPr txBox="1">
            <a:spLocks noGrp="1"/>
          </p:cNvSpPr>
          <p:nvPr>
            <p:ph type="title"/>
          </p:nvPr>
        </p:nvSpPr>
        <p:spPr>
          <a:xfrm>
            <a:off x="6096000" y="3112200"/>
            <a:ext cx="3616000" cy="1190400"/>
          </a:xfrm>
          <a:prstGeom prst="rect">
            <a:avLst/>
          </a:prstGeom>
        </p:spPr>
        <p:txBody>
          <a:bodyPr spcFirstLastPara="1" lIns="91425" tIns="91425" rIns="91425" b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00C9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 dirty="0"/>
          </a:p>
        </p:txBody>
      </p:sp>
      <p:sp>
        <p:nvSpPr>
          <p:cNvPr id="6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6096000" y="5245326"/>
            <a:ext cx="4239237" cy="755495"/>
          </a:xfrm>
          <a:prstGeom prst="rect">
            <a:avLst/>
          </a:prstGeom>
        </p:spPr>
        <p:txBody>
          <a:bodyPr tIns="90000" bIns="90000"/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accent1"/>
                </a:solidFill>
              </a:defRPr>
            </a:lvl1pPr>
            <a:lvl2pPr>
              <a:defRPr sz="675"/>
            </a:lvl2pPr>
            <a:lvl3pPr>
              <a:defRPr sz="675"/>
            </a:lvl3pPr>
            <a:lvl4pPr>
              <a:defRPr sz="675"/>
            </a:lvl4pPr>
            <a:lvl5pPr>
              <a:defRPr sz="675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6096000" y="4418202"/>
            <a:ext cx="4239237" cy="849156"/>
          </a:xfrm>
          <a:prstGeom prst="rect">
            <a:avLst/>
          </a:prstGeom>
        </p:spPr>
        <p:txBody>
          <a:bodyPr tIns="90000" bIns="90000"/>
          <a:lstStyle>
            <a:lvl1pPr algn="l">
              <a:lnSpc>
                <a:spcPct val="115000"/>
              </a:lnSpc>
              <a:spcBef>
                <a:spcPts val="0"/>
              </a:spcBef>
              <a:defRPr sz="2000">
                <a:solidFill>
                  <a:schemeClr val="tx1"/>
                </a:solidFill>
              </a:defRPr>
            </a:lvl1pPr>
            <a:lvl2pPr>
              <a:defRPr sz="675"/>
            </a:lvl2pPr>
            <a:lvl3pPr>
              <a:defRPr sz="675"/>
            </a:lvl3pPr>
            <a:lvl4pPr>
              <a:defRPr sz="675"/>
            </a:lvl4pPr>
            <a:lvl5pPr>
              <a:defRPr sz="675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3836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4;p86">
            <a:extLst>
              <a:ext uri="{FF2B5EF4-FFF2-40B4-BE49-F238E27FC236}">
                <a16:creationId xmlns:a16="http://schemas.microsoft.com/office/drawing/2014/main" id="{2932113E-7C98-4015-9E67-4BC9491AB769}"/>
              </a:ext>
            </a:extLst>
          </p:cNvPr>
          <p:cNvSpPr/>
          <p:nvPr userDrawn="1"/>
        </p:nvSpPr>
        <p:spPr>
          <a:xfrm>
            <a:off x="0" y="590550"/>
            <a:ext cx="12192000" cy="6267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lIns="121900" tIns="121900" rIns="121900" bIns="121900" anchor="ctr"/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867" kern="0">
              <a:solidFill>
                <a:srgbClr val="000000"/>
              </a:solidFill>
              <a:latin typeface="Arial"/>
              <a:ea typeface="맑은 고딕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7352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117092" y="2202403"/>
            <a:ext cx="3201080" cy="2453194"/>
          </a:xfrm>
          <a:prstGeom prst="rect">
            <a:avLst/>
          </a:prstGeom>
          <a:effectLst>
            <a:outerShdw blurRad="571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208861" y="0"/>
            <a:ext cx="2982913" cy="2286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9208861" y="4572000"/>
            <a:ext cx="2982913" cy="2286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4553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2264727" y="2043079"/>
            <a:ext cx="1799273" cy="179768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00"/>
            </a:lvl1pPr>
          </a:lstStyle>
          <a:p>
            <a:endParaRPr lang="id-ID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5195887" y="2043079"/>
            <a:ext cx="1799273" cy="179768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00"/>
            </a:lvl1pPr>
          </a:lstStyle>
          <a:p>
            <a:endParaRPr lang="id-ID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127216" y="2043079"/>
            <a:ext cx="1799273" cy="179768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00"/>
            </a:lvl1pPr>
          </a:lstStyle>
          <a:p>
            <a:endParaRPr lang="id-ID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812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0;p17">
            <a:extLst>
              <a:ext uri="{FF2B5EF4-FFF2-40B4-BE49-F238E27FC236}">
                <a16:creationId xmlns:a16="http://schemas.microsoft.com/office/drawing/2014/main" id="{4D7B4EA5-89A6-4B21-A1A6-EF06BC8A2D2C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93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600450" y="2087563"/>
            <a:ext cx="2486025" cy="3835400"/>
          </a:xfrm>
          <a:prstGeom prst="rect">
            <a:avLst/>
          </a:prstGeom>
          <a:effectLst>
            <a:outerShdw blurRad="3810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078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1072" y="228600"/>
            <a:ext cx="11649856" cy="66294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3610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027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2286000"/>
            <a:ext cx="3048000" cy="2286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5999" y="2286000"/>
            <a:ext cx="3048000" cy="2286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143997" y="0"/>
            <a:ext cx="3048000" cy="2286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047996" y="0"/>
            <a:ext cx="3048000" cy="2286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43997" y="4572000"/>
            <a:ext cx="3048000" cy="2286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3047996" y="4572000"/>
            <a:ext cx="3048000" cy="2286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902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257550" y="0"/>
            <a:ext cx="325755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863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8000" cy="48879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8000" cy="48879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3048000" cy="48879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3048000" cy="48879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37774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407572" y="1064173"/>
            <a:ext cx="2790497" cy="4729655"/>
          </a:xfrm>
          <a:custGeom>
            <a:avLst/>
            <a:gdLst>
              <a:gd name="connsiteX0" fmla="*/ 11369 w 2169581"/>
              <a:gd name="connsiteY0" fmla="*/ 0 h 3746091"/>
              <a:gd name="connsiteX1" fmla="*/ 2158212 w 2169581"/>
              <a:gd name="connsiteY1" fmla="*/ 0 h 3746091"/>
              <a:gd name="connsiteX2" fmla="*/ 2169581 w 2169581"/>
              <a:gd name="connsiteY2" fmla="*/ 11369 h 3746091"/>
              <a:gd name="connsiteX3" fmla="*/ 2169581 w 2169581"/>
              <a:gd name="connsiteY3" fmla="*/ 3734722 h 3746091"/>
              <a:gd name="connsiteX4" fmla="*/ 2158212 w 2169581"/>
              <a:gd name="connsiteY4" fmla="*/ 3746091 h 3746091"/>
              <a:gd name="connsiteX5" fmla="*/ 11369 w 2169581"/>
              <a:gd name="connsiteY5" fmla="*/ 3746091 h 3746091"/>
              <a:gd name="connsiteX6" fmla="*/ 0 w 2169581"/>
              <a:gd name="connsiteY6" fmla="*/ 3734722 h 3746091"/>
              <a:gd name="connsiteX7" fmla="*/ 0 w 2169581"/>
              <a:gd name="connsiteY7" fmla="*/ 11369 h 3746091"/>
              <a:gd name="connsiteX8" fmla="*/ 11369 w 2169581"/>
              <a:gd name="connsiteY8" fmla="*/ 0 h 3746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9581" h="3746091">
                <a:moveTo>
                  <a:pt x="11369" y="0"/>
                </a:moveTo>
                <a:lnTo>
                  <a:pt x="2158212" y="0"/>
                </a:lnTo>
                <a:cubicBezTo>
                  <a:pt x="2164491" y="0"/>
                  <a:pt x="2169581" y="5090"/>
                  <a:pt x="2169581" y="11369"/>
                </a:cubicBezTo>
                <a:lnTo>
                  <a:pt x="2169581" y="3734722"/>
                </a:lnTo>
                <a:cubicBezTo>
                  <a:pt x="2169581" y="3741001"/>
                  <a:pt x="2164491" y="3746091"/>
                  <a:pt x="2158212" y="3746091"/>
                </a:cubicBezTo>
                <a:lnTo>
                  <a:pt x="11369" y="3746091"/>
                </a:lnTo>
                <a:cubicBezTo>
                  <a:pt x="5090" y="3746091"/>
                  <a:pt x="0" y="3741001"/>
                  <a:pt x="0" y="3734722"/>
                </a:cubicBezTo>
                <a:lnTo>
                  <a:pt x="0" y="11369"/>
                </a:lnTo>
                <a:cubicBezTo>
                  <a:pt x="0" y="5090"/>
                  <a:pt x="5090" y="0"/>
                  <a:pt x="11369" y="0"/>
                </a:cubicBezTo>
                <a:close/>
              </a:path>
            </a:pathLst>
          </a:custGeom>
          <a:effectLst>
            <a:outerShdw blurRad="381000" dir="84000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485368" y="1064173"/>
            <a:ext cx="2790497" cy="4729655"/>
          </a:xfrm>
          <a:custGeom>
            <a:avLst/>
            <a:gdLst>
              <a:gd name="connsiteX0" fmla="*/ 11369 w 2169581"/>
              <a:gd name="connsiteY0" fmla="*/ 0 h 3746091"/>
              <a:gd name="connsiteX1" fmla="*/ 2158212 w 2169581"/>
              <a:gd name="connsiteY1" fmla="*/ 0 h 3746091"/>
              <a:gd name="connsiteX2" fmla="*/ 2169581 w 2169581"/>
              <a:gd name="connsiteY2" fmla="*/ 11369 h 3746091"/>
              <a:gd name="connsiteX3" fmla="*/ 2169581 w 2169581"/>
              <a:gd name="connsiteY3" fmla="*/ 3734722 h 3746091"/>
              <a:gd name="connsiteX4" fmla="*/ 2158212 w 2169581"/>
              <a:gd name="connsiteY4" fmla="*/ 3746091 h 3746091"/>
              <a:gd name="connsiteX5" fmla="*/ 11369 w 2169581"/>
              <a:gd name="connsiteY5" fmla="*/ 3746091 h 3746091"/>
              <a:gd name="connsiteX6" fmla="*/ 0 w 2169581"/>
              <a:gd name="connsiteY6" fmla="*/ 3734722 h 3746091"/>
              <a:gd name="connsiteX7" fmla="*/ 0 w 2169581"/>
              <a:gd name="connsiteY7" fmla="*/ 11369 h 3746091"/>
              <a:gd name="connsiteX8" fmla="*/ 11369 w 2169581"/>
              <a:gd name="connsiteY8" fmla="*/ 0 h 3746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9581" h="3746091">
                <a:moveTo>
                  <a:pt x="11369" y="0"/>
                </a:moveTo>
                <a:lnTo>
                  <a:pt x="2158212" y="0"/>
                </a:lnTo>
                <a:cubicBezTo>
                  <a:pt x="2164491" y="0"/>
                  <a:pt x="2169581" y="5090"/>
                  <a:pt x="2169581" y="11369"/>
                </a:cubicBezTo>
                <a:lnTo>
                  <a:pt x="2169581" y="3734722"/>
                </a:lnTo>
                <a:cubicBezTo>
                  <a:pt x="2169581" y="3741001"/>
                  <a:pt x="2164491" y="3746091"/>
                  <a:pt x="2158212" y="3746091"/>
                </a:cubicBezTo>
                <a:lnTo>
                  <a:pt x="11369" y="3746091"/>
                </a:lnTo>
                <a:cubicBezTo>
                  <a:pt x="5090" y="3746091"/>
                  <a:pt x="0" y="3741001"/>
                  <a:pt x="0" y="3734722"/>
                </a:cubicBezTo>
                <a:lnTo>
                  <a:pt x="0" y="11369"/>
                </a:lnTo>
                <a:cubicBezTo>
                  <a:pt x="0" y="5090"/>
                  <a:pt x="5090" y="0"/>
                  <a:pt x="11369" y="0"/>
                </a:cubicBezTo>
                <a:close/>
              </a:path>
            </a:pathLst>
          </a:custGeom>
          <a:effectLst>
            <a:outerShdw blurRad="381000" dir="84000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80146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8674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84193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3421063"/>
            <a:ext cx="1695450" cy="1695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749529" y="3421063"/>
            <a:ext cx="1695450" cy="1695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0" y="5162550"/>
            <a:ext cx="1695450" cy="1695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5247963" y="3421063"/>
            <a:ext cx="1695450" cy="1695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997805" y="3421063"/>
            <a:ext cx="1695450" cy="1695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247963" y="5162550"/>
            <a:ext cx="1695450" cy="1695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3497807" y="5162550"/>
            <a:ext cx="1695450" cy="1695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8746397" y="3421063"/>
            <a:ext cx="1695450" cy="1695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8746397" y="5162550"/>
            <a:ext cx="1695450" cy="1695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10496550" y="5162550"/>
            <a:ext cx="1695450" cy="169545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644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41475" y="2100263"/>
            <a:ext cx="2657475" cy="26574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67044" y="2100263"/>
            <a:ext cx="2657475" cy="26574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7892613" y="2100263"/>
            <a:ext cx="2657475" cy="26574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307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2">
            <a:extLst>
              <a:ext uri="{FF2B5EF4-FFF2-40B4-BE49-F238E27FC236}">
                <a16:creationId xmlns:a16="http://schemas.microsoft.com/office/drawing/2014/main" id="{99A23CF5-655A-4719-B8D7-DD2F6E0D2E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2624001" y="5074857"/>
            <a:ext cx="6877811" cy="8745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accent1"/>
                </a:solidFill>
              </a:defRPr>
            </a:lvl1pPr>
            <a:lvl2pPr>
              <a:defRPr sz="675"/>
            </a:lvl2pPr>
            <a:lvl3pPr>
              <a:defRPr sz="675"/>
            </a:lvl3pPr>
            <a:lvl4pPr>
              <a:defRPr sz="675"/>
            </a:lvl4pPr>
            <a:lvl5pPr>
              <a:defRPr sz="675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596347" y="1989667"/>
            <a:ext cx="11019919" cy="1948071"/>
          </a:xfrm>
        </p:spPr>
        <p:txBody>
          <a:bodyPr/>
          <a:lstStyle>
            <a:lvl1pPr algn="ctr">
              <a:lnSpc>
                <a:spcPct val="115000"/>
              </a:lnSpc>
              <a:defRPr sz="4267" baseline="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2618512" y="4200213"/>
            <a:ext cx="6898025" cy="834887"/>
          </a:xfrm>
          <a:prstGeom prst="rect">
            <a:avLst/>
          </a:prstGeom>
        </p:spPr>
        <p:txBody>
          <a:bodyPr tIns="90000" bIns="90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aseline="0"/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9535054" y="5502567"/>
            <a:ext cx="2081213" cy="1000051"/>
          </a:xfrm>
          <a:prstGeom prst="rect">
            <a:avLst/>
          </a:prstGeom>
        </p:spPr>
        <p:txBody>
          <a:bodyPr tIns="90000" bIns="90000" anchor="b" anchorCtr="0"/>
          <a:lstStyle>
            <a:lvl1pPr algn="r">
              <a:lnSpc>
                <a:spcPct val="114000"/>
              </a:lnSpc>
              <a:spcBef>
                <a:spcPts val="0"/>
              </a:spcBef>
              <a:defRPr sz="1600" baseline="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380415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8136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417042" y="1958975"/>
            <a:ext cx="2850158" cy="3086100"/>
          </a:xfrm>
          <a:prstGeom prst="rect">
            <a:avLst/>
          </a:prstGeom>
          <a:effectLst>
            <a:outerShdw blurRad="571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70921" y="1958975"/>
            <a:ext cx="2850158" cy="3086100"/>
          </a:xfrm>
          <a:prstGeom prst="rect">
            <a:avLst/>
          </a:prstGeom>
          <a:effectLst>
            <a:outerShdw blurRad="571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7924800" y="1958975"/>
            <a:ext cx="2850158" cy="3086100"/>
          </a:xfrm>
          <a:prstGeom prst="rect">
            <a:avLst/>
          </a:prstGeom>
          <a:effectLst>
            <a:outerShdw blurRad="571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6102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97691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8069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862388" y="0"/>
            <a:ext cx="3059112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7778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405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496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971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838200" y="1974100"/>
            <a:ext cx="2451100" cy="21701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525928" y="1974100"/>
            <a:ext cx="2451100" cy="21701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6213656" y="1974100"/>
            <a:ext cx="2451100" cy="21701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8891588" y="1974100"/>
            <a:ext cx="2451100" cy="21701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0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8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6165239" y="4130894"/>
            <a:ext cx="1832133" cy="1832133"/>
          </a:xfrm>
          <a:custGeom>
            <a:avLst/>
            <a:gdLst>
              <a:gd name="connsiteX0" fmla="*/ 0 w 1832133"/>
              <a:gd name="connsiteY0" fmla="*/ 0 h 1832133"/>
              <a:gd name="connsiteX1" fmla="*/ 1484156 w 1832133"/>
              <a:gd name="connsiteY1" fmla="*/ 0 h 1832133"/>
              <a:gd name="connsiteX2" fmla="*/ 1832133 w 1832133"/>
              <a:gd name="connsiteY2" fmla="*/ 347977 h 1832133"/>
              <a:gd name="connsiteX3" fmla="*/ 1832133 w 1832133"/>
              <a:gd name="connsiteY3" fmla="*/ 1832133 h 1832133"/>
              <a:gd name="connsiteX4" fmla="*/ 347977 w 1832133"/>
              <a:gd name="connsiteY4" fmla="*/ 1832133 h 1832133"/>
              <a:gd name="connsiteX5" fmla="*/ 0 w 1832133"/>
              <a:gd name="connsiteY5" fmla="*/ 1484156 h 183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133" h="1832133">
                <a:moveTo>
                  <a:pt x="0" y="0"/>
                </a:moveTo>
                <a:lnTo>
                  <a:pt x="1484156" y="0"/>
                </a:lnTo>
                <a:cubicBezTo>
                  <a:pt x="1676338" y="0"/>
                  <a:pt x="1832133" y="155795"/>
                  <a:pt x="1832133" y="347977"/>
                </a:cubicBezTo>
                <a:lnTo>
                  <a:pt x="1832133" y="1832133"/>
                </a:lnTo>
                <a:lnTo>
                  <a:pt x="347977" y="1832133"/>
                </a:lnTo>
                <a:cubicBezTo>
                  <a:pt x="155795" y="1832133"/>
                  <a:pt x="0" y="1676338"/>
                  <a:pt x="0" y="148415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23"/>
          </p:nvPr>
        </p:nvSpPr>
        <p:spPr>
          <a:xfrm>
            <a:off x="4194630" y="4130894"/>
            <a:ext cx="1832133" cy="1832133"/>
          </a:xfrm>
          <a:custGeom>
            <a:avLst/>
            <a:gdLst>
              <a:gd name="connsiteX0" fmla="*/ 347977 w 1832133"/>
              <a:gd name="connsiteY0" fmla="*/ 0 h 1832133"/>
              <a:gd name="connsiteX1" fmla="*/ 1832133 w 1832133"/>
              <a:gd name="connsiteY1" fmla="*/ 0 h 1832133"/>
              <a:gd name="connsiteX2" fmla="*/ 1832133 w 1832133"/>
              <a:gd name="connsiteY2" fmla="*/ 1484156 h 1832133"/>
              <a:gd name="connsiteX3" fmla="*/ 1484156 w 1832133"/>
              <a:gd name="connsiteY3" fmla="*/ 1832133 h 1832133"/>
              <a:gd name="connsiteX4" fmla="*/ 0 w 1832133"/>
              <a:gd name="connsiteY4" fmla="*/ 1832133 h 1832133"/>
              <a:gd name="connsiteX5" fmla="*/ 0 w 1832133"/>
              <a:gd name="connsiteY5" fmla="*/ 347977 h 1832133"/>
              <a:gd name="connsiteX6" fmla="*/ 347977 w 1832133"/>
              <a:gd name="connsiteY6" fmla="*/ 0 h 183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2133" h="1832133">
                <a:moveTo>
                  <a:pt x="347977" y="0"/>
                </a:moveTo>
                <a:lnTo>
                  <a:pt x="1832133" y="0"/>
                </a:lnTo>
                <a:lnTo>
                  <a:pt x="1832133" y="1484156"/>
                </a:lnTo>
                <a:cubicBezTo>
                  <a:pt x="1832133" y="1676338"/>
                  <a:pt x="1676338" y="1832133"/>
                  <a:pt x="1484156" y="1832133"/>
                </a:cubicBezTo>
                <a:lnTo>
                  <a:pt x="0" y="1832133"/>
                </a:lnTo>
                <a:lnTo>
                  <a:pt x="0" y="347977"/>
                </a:lnTo>
                <a:cubicBezTo>
                  <a:pt x="0" y="155795"/>
                  <a:pt x="155795" y="0"/>
                  <a:pt x="3479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6165238" y="2166927"/>
            <a:ext cx="1832133" cy="1832133"/>
          </a:xfrm>
          <a:custGeom>
            <a:avLst/>
            <a:gdLst>
              <a:gd name="connsiteX0" fmla="*/ 347977 w 1832133"/>
              <a:gd name="connsiteY0" fmla="*/ 0 h 1832133"/>
              <a:gd name="connsiteX1" fmla="*/ 1832133 w 1832133"/>
              <a:gd name="connsiteY1" fmla="*/ 0 h 1832133"/>
              <a:gd name="connsiteX2" fmla="*/ 1832133 w 1832133"/>
              <a:gd name="connsiteY2" fmla="*/ 1484156 h 1832133"/>
              <a:gd name="connsiteX3" fmla="*/ 1484156 w 1832133"/>
              <a:gd name="connsiteY3" fmla="*/ 1832133 h 1832133"/>
              <a:gd name="connsiteX4" fmla="*/ 0 w 1832133"/>
              <a:gd name="connsiteY4" fmla="*/ 1832133 h 1832133"/>
              <a:gd name="connsiteX5" fmla="*/ 0 w 1832133"/>
              <a:gd name="connsiteY5" fmla="*/ 347977 h 1832133"/>
              <a:gd name="connsiteX6" fmla="*/ 347977 w 1832133"/>
              <a:gd name="connsiteY6" fmla="*/ 0 h 183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2133" h="1832133">
                <a:moveTo>
                  <a:pt x="347977" y="0"/>
                </a:moveTo>
                <a:lnTo>
                  <a:pt x="1832133" y="0"/>
                </a:lnTo>
                <a:lnTo>
                  <a:pt x="1832133" y="1484156"/>
                </a:lnTo>
                <a:cubicBezTo>
                  <a:pt x="1832133" y="1676338"/>
                  <a:pt x="1676338" y="1832133"/>
                  <a:pt x="1484156" y="1832133"/>
                </a:cubicBezTo>
                <a:lnTo>
                  <a:pt x="0" y="1832133"/>
                </a:lnTo>
                <a:lnTo>
                  <a:pt x="0" y="347977"/>
                </a:lnTo>
                <a:cubicBezTo>
                  <a:pt x="0" y="155795"/>
                  <a:pt x="155795" y="0"/>
                  <a:pt x="3479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4194629" y="2166928"/>
            <a:ext cx="1832133" cy="1832133"/>
          </a:xfrm>
          <a:custGeom>
            <a:avLst/>
            <a:gdLst>
              <a:gd name="connsiteX0" fmla="*/ 0 w 1832133"/>
              <a:gd name="connsiteY0" fmla="*/ 0 h 1832133"/>
              <a:gd name="connsiteX1" fmla="*/ 1484156 w 1832133"/>
              <a:gd name="connsiteY1" fmla="*/ 0 h 1832133"/>
              <a:gd name="connsiteX2" fmla="*/ 1832133 w 1832133"/>
              <a:gd name="connsiteY2" fmla="*/ 347977 h 1832133"/>
              <a:gd name="connsiteX3" fmla="*/ 1832133 w 1832133"/>
              <a:gd name="connsiteY3" fmla="*/ 1832133 h 1832133"/>
              <a:gd name="connsiteX4" fmla="*/ 347977 w 1832133"/>
              <a:gd name="connsiteY4" fmla="*/ 1832133 h 1832133"/>
              <a:gd name="connsiteX5" fmla="*/ 0 w 1832133"/>
              <a:gd name="connsiteY5" fmla="*/ 1484156 h 183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133" h="1832133">
                <a:moveTo>
                  <a:pt x="0" y="0"/>
                </a:moveTo>
                <a:lnTo>
                  <a:pt x="1484156" y="0"/>
                </a:lnTo>
                <a:cubicBezTo>
                  <a:pt x="1676338" y="0"/>
                  <a:pt x="1832133" y="155795"/>
                  <a:pt x="1832133" y="347977"/>
                </a:cubicBezTo>
                <a:lnTo>
                  <a:pt x="1832133" y="1832133"/>
                </a:lnTo>
                <a:lnTo>
                  <a:pt x="347977" y="1832133"/>
                </a:lnTo>
                <a:cubicBezTo>
                  <a:pt x="155795" y="1832133"/>
                  <a:pt x="0" y="1676338"/>
                  <a:pt x="0" y="148415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09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  <p:bldP spid="13" grpId="0"/>
      <p:bldP spid="10" grpId="0"/>
      <p:bldP spid="8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482613" y="1945376"/>
            <a:ext cx="2928868" cy="1770276"/>
          </a:xfrm>
          <a:prstGeom prst="rect">
            <a:avLst/>
          </a:prstGeom>
        </p:spPr>
      </p:sp>
      <p:sp>
        <p:nvSpPr>
          <p:cNvPr id="25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7796405" y="1945376"/>
            <a:ext cx="2928868" cy="1770276"/>
          </a:xfrm>
          <a:prstGeom prst="rect">
            <a:avLst/>
          </a:prstGeom>
        </p:spPr>
      </p:sp>
      <p:sp>
        <p:nvSpPr>
          <p:cNvPr id="2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167458" y="1945376"/>
            <a:ext cx="2928868" cy="1770276"/>
          </a:xfrm>
          <a:prstGeom prst="rect">
            <a:avLst/>
          </a:prstGeom>
        </p:spPr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41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05525" y="624115"/>
            <a:ext cx="5389789" cy="560977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066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83;p19">
            <a:extLst>
              <a:ext uri="{FF2B5EF4-FFF2-40B4-BE49-F238E27FC236}">
                <a16:creationId xmlns:a16="http://schemas.microsoft.com/office/drawing/2014/main" id="{3BE26FDA-9E98-4B0F-8A20-66CF72705FC8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8738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2624001" y="5074857"/>
            <a:ext cx="6877811" cy="8745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accent1"/>
                </a:solidFill>
              </a:defRPr>
            </a:lvl1pPr>
            <a:lvl2pPr>
              <a:defRPr sz="675"/>
            </a:lvl2pPr>
            <a:lvl3pPr>
              <a:defRPr sz="675"/>
            </a:lvl3pPr>
            <a:lvl4pPr>
              <a:defRPr sz="675"/>
            </a:lvl4pPr>
            <a:lvl5pPr>
              <a:defRPr sz="675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596347" y="1989667"/>
            <a:ext cx="11019919" cy="1948071"/>
          </a:xfrm>
        </p:spPr>
        <p:txBody>
          <a:bodyPr/>
          <a:lstStyle>
            <a:lvl1pPr algn="ctr">
              <a:lnSpc>
                <a:spcPct val="115000"/>
              </a:lnSpc>
              <a:defRPr sz="4267" baseline="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2618512" y="4200213"/>
            <a:ext cx="6898025" cy="834887"/>
          </a:xfrm>
          <a:prstGeom prst="rect">
            <a:avLst/>
          </a:prstGeom>
        </p:spPr>
        <p:txBody>
          <a:bodyPr tIns="90000" bIns="90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aseline="0"/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9535054" y="5502567"/>
            <a:ext cx="2081213" cy="1000051"/>
          </a:xfrm>
          <a:prstGeom prst="rect">
            <a:avLst/>
          </a:prstGeom>
        </p:spPr>
        <p:txBody>
          <a:bodyPr tIns="90000" bIns="90000" anchor="b" anchorCtr="0"/>
          <a:lstStyle>
            <a:lvl1pPr algn="r">
              <a:lnSpc>
                <a:spcPct val="114000"/>
              </a:lnSpc>
              <a:spcBef>
                <a:spcPts val="0"/>
              </a:spcBef>
              <a:defRPr sz="1600" baseline="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1163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80358" y="159657"/>
            <a:ext cx="8722342" cy="6538686"/>
          </a:xfrm>
          <a:prstGeom prst="rect">
            <a:avLst/>
          </a:prstGeom>
          <a:effectLst/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96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688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947363"/>
            <a:ext cx="4059238" cy="2656387"/>
          </a:xfrm>
          <a:prstGeom prst="rect">
            <a:avLst/>
          </a:prstGeom>
        </p:spPr>
      </p:sp>
      <p:sp>
        <p:nvSpPr>
          <p:cNvPr id="1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16528" y="1947363"/>
            <a:ext cx="4075471" cy="2656387"/>
          </a:xfrm>
          <a:prstGeom prst="rect">
            <a:avLst/>
          </a:prstGeom>
        </p:spPr>
      </p:sp>
      <p:sp>
        <p:nvSpPr>
          <p:cNvPr id="21" name="Picture Placeholder 10"/>
          <p:cNvSpPr>
            <a:spLocks noGrp="1"/>
          </p:cNvSpPr>
          <p:nvPr>
            <p:ph type="pic" sz="quarter" idx="21"/>
          </p:nvPr>
        </p:nvSpPr>
        <p:spPr>
          <a:xfrm>
            <a:off x="3925598" y="1860241"/>
            <a:ext cx="4342102" cy="2830630"/>
          </a:xfrm>
          <a:prstGeom prst="rect">
            <a:avLst/>
          </a:prstGeom>
          <a:effectLst>
            <a:outerShdw blurRad="508000" sx="102000" sy="102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7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962025" y="2498725"/>
            <a:ext cx="3111500" cy="1860550"/>
          </a:xfrm>
          <a:prstGeom prst="rect">
            <a:avLst/>
          </a:prstGeom>
          <a:effectLst>
            <a:outerShdw blurRad="381000" dist="127000" dir="5400000" algn="t" rotWithShape="0">
              <a:schemeClr val="bg1">
                <a:lumMod val="50000"/>
                <a:alpha val="40000"/>
              </a:schemeClr>
            </a:outerShdw>
          </a:effectLst>
        </p:spPr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540350" y="2498725"/>
            <a:ext cx="3111500" cy="1860550"/>
          </a:xfrm>
          <a:prstGeom prst="rect">
            <a:avLst/>
          </a:prstGeom>
          <a:effectLst>
            <a:outerShdw blurRad="381000" dist="127000" dir="5400000" algn="t" rotWithShape="0">
              <a:schemeClr val="bg1">
                <a:lumMod val="50000"/>
                <a:alpha val="40000"/>
              </a:schemeClr>
            </a:outerShdw>
          </a:effectLst>
        </p:spPr>
      </p:sp>
      <p:sp>
        <p:nvSpPr>
          <p:cNvPr id="2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18476" y="2498725"/>
            <a:ext cx="3111500" cy="1860550"/>
          </a:xfrm>
          <a:prstGeom prst="rect">
            <a:avLst/>
          </a:prstGeom>
          <a:effectLst>
            <a:outerShdw blurRad="381000" dist="127000" dir="5400000" algn="t" rotWithShape="0">
              <a:schemeClr val="bg1">
                <a:lumMod val="50000"/>
                <a:alpha val="40000"/>
              </a:schemeClr>
            </a:outerShdw>
          </a:effectLst>
        </p:spPr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1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57014" cy="6858001"/>
          </a:xfrm>
          <a:custGeom>
            <a:avLst/>
            <a:gdLst>
              <a:gd name="connsiteX0" fmla="*/ 0 w 6857014"/>
              <a:gd name="connsiteY0" fmla="*/ 4602480 h 6858001"/>
              <a:gd name="connsiteX1" fmla="*/ 2255520 w 6857014"/>
              <a:gd name="connsiteY1" fmla="*/ 4602480 h 6858001"/>
              <a:gd name="connsiteX2" fmla="*/ 2255520 w 6857014"/>
              <a:gd name="connsiteY2" fmla="*/ 6858000 h 6858001"/>
              <a:gd name="connsiteX3" fmla="*/ 0 w 6857014"/>
              <a:gd name="connsiteY3" fmla="*/ 6858000 h 6858001"/>
              <a:gd name="connsiteX4" fmla="*/ 2300747 w 6857014"/>
              <a:gd name="connsiteY4" fmla="*/ 2305580 h 6858001"/>
              <a:gd name="connsiteX5" fmla="*/ 6857014 w 6857014"/>
              <a:gd name="connsiteY5" fmla="*/ 2305580 h 6858001"/>
              <a:gd name="connsiteX6" fmla="*/ 6857014 w 6857014"/>
              <a:gd name="connsiteY6" fmla="*/ 6858001 h 6858001"/>
              <a:gd name="connsiteX7" fmla="*/ 2300747 w 6857014"/>
              <a:gd name="connsiteY7" fmla="*/ 6858001 h 6858001"/>
              <a:gd name="connsiteX8" fmla="*/ 0 w 6857014"/>
              <a:gd name="connsiteY8" fmla="*/ 2305578 h 6858001"/>
              <a:gd name="connsiteX9" fmla="*/ 2255520 w 6857014"/>
              <a:gd name="connsiteY9" fmla="*/ 2305578 h 6858001"/>
              <a:gd name="connsiteX10" fmla="*/ 2255520 w 6857014"/>
              <a:gd name="connsiteY10" fmla="*/ 4552421 h 6858001"/>
              <a:gd name="connsiteX11" fmla="*/ 0 w 6857014"/>
              <a:gd name="connsiteY11" fmla="*/ 4552421 h 6858001"/>
              <a:gd name="connsiteX12" fmla="*/ 4601494 w 6857014"/>
              <a:gd name="connsiteY12" fmla="*/ 0 h 6858001"/>
              <a:gd name="connsiteX13" fmla="*/ 6857014 w 6857014"/>
              <a:gd name="connsiteY13" fmla="*/ 0 h 6858001"/>
              <a:gd name="connsiteX14" fmla="*/ 6857014 w 6857014"/>
              <a:gd name="connsiteY14" fmla="*/ 2255520 h 6858001"/>
              <a:gd name="connsiteX15" fmla="*/ 4601494 w 6857014"/>
              <a:gd name="connsiteY15" fmla="*/ 2255520 h 6858001"/>
              <a:gd name="connsiteX16" fmla="*/ 2300747 w 6857014"/>
              <a:gd name="connsiteY16" fmla="*/ 0 h 6858001"/>
              <a:gd name="connsiteX17" fmla="*/ 4556267 w 6857014"/>
              <a:gd name="connsiteY17" fmla="*/ 0 h 6858001"/>
              <a:gd name="connsiteX18" fmla="*/ 4556267 w 6857014"/>
              <a:gd name="connsiteY18" fmla="*/ 2255520 h 6858001"/>
              <a:gd name="connsiteX19" fmla="*/ 2300747 w 6857014"/>
              <a:gd name="connsiteY19" fmla="*/ 2255520 h 6858001"/>
              <a:gd name="connsiteX20" fmla="*/ 1 w 6857014"/>
              <a:gd name="connsiteY20" fmla="*/ 0 h 6858001"/>
              <a:gd name="connsiteX21" fmla="*/ 2255520 w 6857014"/>
              <a:gd name="connsiteY21" fmla="*/ 0 h 6858001"/>
              <a:gd name="connsiteX22" fmla="*/ 2255520 w 6857014"/>
              <a:gd name="connsiteY22" fmla="*/ 2255520 h 6858001"/>
              <a:gd name="connsiteX23" fmla="*/ 1 w 6857014"/>
              <a:gd name="connsiteY23" fmla="*/ 225552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7014" h="6858001">
                <a:moveTo>
                  <a:pt x="0" y="4602480"/>
                </a:moveTo>
                <a:lnTo>
                  <a:pt x="2255520" y="4602480"/>
                </a:lnTo>
                <a:lnTo>
                  <a:pt x="2255520" y="6858000"/>
                </a:lnTo>
                <a:lnTo>
                  <a:pt x="0" y="6858000"/>
                </a:lnTo>
                <a:close/>
                <a:moveTo>
                  <a:pt x="2300747" y="2305580"/>
                </a:moveTo>
                <a:lnTo>
                  <a:pt x="6857014" y="2305580"/>
                </a:lnTo>
                <a:lnTo>
                  <a:pt x="6857014" y="6858001"/>
                </a:lnTo>
                <a:lnTo>
                  <a:pt x="2300747" y="6858001"/>
                </a:lnTo>
                <a:close/>
                <a:moveTo>
                  <a:pt x="0" y="2305578"/>
                </a:moveTo>
                <a:lnTo>
                  <a:pt x="2255520" y="2305578"/>
                </a:lnTo>
                <a:lnTo>
                  <a:pt x="2255520" y="4552421"/>
                </a:lnTo>
                <a:lnTo>
                  <a:pt x="0" y="4552421"/>
                </a:lnTo>
                <a:close/>
                <a:moveTo>
                  <a:pt x="4601494" y="0"/>
                </a:moveTo>
                <a:lnTo>
                  <a:pt x="6857014" y="0"/>
                </a:lnTo>
                <a:lnTo>
                  <a:pt x="6857014" y="2255520"/>
                </a:lnTo>
                <a:lnTo>
                  <a:pt x="4601494" y="2255520"/>
                </a:lnTo>
                <a:close/>
                <a:moveTo>
                  <a:pt x="2300747" y="0"/>
                </a:moveTo>
                <a:lnTo>
                  <a:pt x="4556267" y="0"/>
                </a:lnTo>
                <a:lnTo>
                  <a:pt x="4556267" y="2255520"/>
                </a:lnTo>
                <a:lnTo>
                  <a:pt x="2300747" y="2255520"/>
                </a:lnTo>
                <a:close/>
                <a:moveTo>
                  <a:pt x="1" y="0"/>
                </a:moveTo>
                <a:lnTo>
                  <a:pt x="2255520" y="0"/>
                </a:lnTo>
                <a:lnTo>
                  <a:pt x="2255520" y="2255520"/>
                </a:lnTo>
                <a:lnTo>
                  <a:pt x="1" y="225552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29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799999"/>
            <a:ext cx="12192000" cy="3280001"/>
          </a:xfrm>
          <a:prstGeom prst="rect">
            <a:avLst/>
          </a:prstGeom>
        </p:spPr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6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46437" y="258763"/>
            <a:ext cx="2743202" cy="6340476"/>
          </a:xfrm>
          <a:prstGeom prst="rect">
            <a:avLst/>
          </a:prstGeom>
          <a:effectLst>
            <a:outerShdw blurRad="508000" dist="38100" dir="54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sp>
      <p:sp>
        <p:nvSpPr>
          <p:cNvPr id="18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290513" y="258763"/>
            <a:ext cx="2743200" cy="3516824"/>
          </a:xfrm>
          <a:prstGeom prst="rect">
            <a:avLst/>
          </a:prstGeom>
        </p:spPr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01833" y="258763"/>
            <a:ext cx="2743200" cy="3516824"/>
          </a:xfrm>
          <a:prstGeom prst="rect">
            <a:avLst/>
          </a:prstGeom>
        </p:spPr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57758" y="258763"/>
            <a:ext cx="2743200" cy="351682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79243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3257550" y="590550"/>
            <a:ext cx="2838450" cy="2838450"/>
          </a:xfrm>
          <a:prstGeom prst="rect">
            <a:avLst/>
          </a:prstGeom>
        </p:spPr>
      </p:sp>
      <p:sp>
        <p:nvSpPr>
          <p:cNvPr id="1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" y="3429000"/>
            <a:ext cx="2838450" cy="2838450"/>
          </a:xfrm>
          <a:prstGeom prst="rect">
            <a:avLst/>
          </a:prstGeom>
        </p:spPr>
      </p:sp>
      <p:sp>
        <p:nvSpPr>
          <p:cNvPr id="2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096000" y="3429000"/>
            <a:ext cx="2838450" cy="2838450"/>
          </a:xfrm>
          <a:prstGeom prst="rect">
            <a:avLst/>
          </a:prstGeom>
        </p:spPr>
      </p:sp>
      <p:sp>
        <p:nvSpPr>
          <p:cNvPr id="2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934450" y="590550"/>
            <a:ext cx="2838450" cy="283845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400923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92775" cy="68580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34124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5544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396582" y="1570038"/>
            <a:ext cx="3398837" cy="211296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88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83;p19">
            <a:extLst>
              <a:ext uri="{FF2B5EF4-FFF2-40B4-BE49-F238E27FC236}">
                <a16:creationId xmlns:a16="http://schemas.microsoft.com/office/drawing/2014/main" id="{9B84D516-E131-4306-B6A6-9C94B46AE63C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8738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3043" y="1749502"/>
            <a:ext cx="7938053" cy="1749079"/>
          </a:xfrm>
        </p:spPr>
        <p:txBody>
          <a:bodyPr/>
          <a:lstStyle>
            <a:lvl1pPr>
              <a:lnSpc>
                <a:spcPct val="115000"/>
              </a:lnSpc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3381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40904" y="859064"/>
            <a:ext cx="5134883" cy="5139872"/>
          </a:xfrm>
          <a:custGeom>
            <a:avLst/>
            <a:gdLst>
              <a:gd name="connsiteX0" fmla="*/ 1192892 w 5134883"/>
              <a:gd name="connsiteY0" fmla="*/ 1377044 h 5139872"/>
              <a:gd name="connsiteX1" fmla="*/ 2385784 w 5134883"/>
              <a:gd name="connsiteY1" fmla="*/ 2569936 h 5139872"/>
              <a:gd name="connsiteX2" fmla="*/ 1192892 w 5134883"/>
              <a:gd name="connsiteY2" fmla="*/ 3762828 h 5139872"/>
              <a:gd name="connsiteX3" fmla="*/ 0 w 5134883"/>
              <a:gd name="connsiteY3" fmla="*/ 2569936 h 5139872"/>
              <a:gd name="connsiteX4" fmla="*/ 2564947 w 5134883"/>
              <a:gd name="connsiteY4" fmla="*/ 0 h 5139872"/>
              <a:gd name="connsiteX5" fmla="*/ 5134883 w 5134883"/>
              <a:gd name="connsiteY5" fmla="*/ 2569936 h 5139872"/>
              <a:gd name="connsiteX6" fmla="*/ 2564947 w 5134883"/>
              <a:gd name="connsiteY6" fmla="*/ 5139872 h 5139872"/>
              <a:gd name="connsiteX7" fmla="*/ 1311321 w 5134883"/>
              <a:gd name="connsiteY7" fmla="*/ 3886246 h 5139872"/>
              <a:gd name="connsiteX8" fmla="*/ 2627631 w 5134883"/>
              <a:gd name="connsiteY8" fmla="*/ 2569936 h 5139872"/>
              <a:gd name="connsiteX9" fmla="*/ 1311321 w 5134883"/>
              <a:gd name="connsiteY9" fmla="*/ 1253626 h 513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34883" h="5139872">
                <a:moveTo>
                  <a:pt x="1192892" y="1377044"/>
                </a:moveTo>
                <a:lnTo>
                  <a:pt x="2385784" y="2569936"/>
                </a:lnTo>
                <a:lnTo>
                  <a:pt x="1192892" y="3762828"/>
                </a:lnTo>
                <a:lnTo>
                  <a:pt x="0" y="2569936"/>
                </a:lnTo>
                <a:close/>
                <a:moveTo>
                  <a:pt x="2564947" y="0"/>
                </a:moveTo>
                <a:lnTo>
                  <a:pt x="5134883" y="2569936"/>
                </a:lnTo>
                <a:lnTo>
                  <a:pt x="2564947" y="5139872"/>
                </a:lnTo>
                <a:lnTo>
                  <a:pt x="1311321" y="3886246"/>
                </a:lnTo>
                <a:lnTo>
                  <a:pt x="2627631" y="2569936"/>
                </a:lnTo>
                <a:lnTo>
                  <a:pt x="1311321" y="12536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814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46063" y="257175"/>
            <a:ext cx="5988050" cy="63436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2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381750" y="0"/>
            <a:ext cx="2905125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286874" y="3429000"/>
            <a:ext cx="2905125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38175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431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9130683" y="2908434"/>
            <a:ext cx="372124" cy="372124"/>
          </a:xfrm>
          <a:custGeom>
            <a:avLst/>
            <a:gdLst>
              <a:gd name="connsiteX0" fmla="*/ 186062 w 372124"/>
              <a:gd name="connsiteY0" fmla="*/ 0 h 372124"/>
              <a:gd name="connsiteX1" fmla="*/ 372124 w 372124"/>
              <a:gd name="connsiteY1" fmla="*/ 186062 h 372124"/>
              <a:gd name="connsiteX2" fmla="*/ 186062 w 372124"/>
              <a:gd name="connsiteY2" fmla="*/ 372124 h 372124"/>
              <a:gd name="connsiteX3" fmla="*/ 0 w 372124"/>
              <a:gd name="connsiteY3" fmla="*/ 186062 h 372124"/>
              <a:gd name="connsiteX4" fmla="*/ 186062 w 372124"/>
              <a:gd name="connsiteY4" fmla="*/ 0 h 37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124" h="372124">
                <a:moveTo>
                  <a:pt x="186062" y="0"/>
                </a:moveTo>
                <a:cubicBezTo>
                  <a:pt x="288821" y="0"/>
                  <a:pt x="372124" y="83303"/>
                  <a:pt x="372124" y="186062"/>
                </a:cubicBezTo>
                <a:cubicBezTo>
                  <a:pt x="372124" y="288821"/>
                  <a:pt x="288821" y="372124"/>
                  <a:pt x="186062" y="372124"/>
                </a:cubicBezTo>
                <a:cubicBezTo>
                  <a:pt x="83303" y="372124"/>
                  <a:pt x="0" y="288821"/>
                  <a:pt x="0" y="186062"/>
                </a:cubicBezTo>
                <a:cubicBezTo>
                  <a:pt x="0" y="83303"/>
                  <a:pt x="83303" y="0"/>
                  <a:pt x="186062" y="0"/>
                </a:cubicBezTo>
                <a:close/>
              </a:path>
            </a:pathLst>
          </a:custGeom>
          <a:effectLst>
            <a:outerShdw blurRad="1270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9661879" y="2908434"/>
            <a:ext cx="372124" cy="372124"/>
          </a:xfrm>
          <a:custGeom>
            <a:avLst/>
            <a:gdLst>
              <a:gd name="connsiteX0" fmla="*/ 186062 w 372124"/>
              <a:gd name="connsiteY0" fmla="*/ 0 h 372124"/>
              <a:gd name="connsiteX1" fmla="*/ 372124 w 372124"/>
              <a:gd name="connsiteY1" fmla="*/ 186062 h 372124"/>
              <a:gd name="connsiteX2" fmla="*/ 186062 w 372124"/>
              <a:gd name="connsiteY2" fmla="*/ 372124 h 372124"/>
              <a:gd name="connsiteX3" fmla="*/ 0 w 372124"/>
              <a:gd name="connsiteY3" fmla="*/ 186062 h 372124"/>
              <a:gd name="connsiteX4" fmla="*/ 186062 w 372124"/>
              <a:gd name="connsiteY4" fmla="*/ 0 h 37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124" h="372124">
                <a:moveTo>
                  <a:pt x="186062" y="0"/>
                </a:moveTo>
                <a:cubicBezTo>
                  <a:pt x="288821" y="0"/>
                  <a:pt x="372124" y="83303"/>
                  <a:pt x="372124" y="186062"/>
                </a:cubicBezTo>
                <a:cubicBezTo>
                  <a:pt x="372124" y="288821"/>
                  <a:pt x="288821" y="372124"/>
                  <a:pt x="186062" y="372124"/>
                </a:cubicBezTo>
                <a:cubicBezTo>
                  <a:pt x="83303" y="372124"/>
                  <a:pt x="0" y="288821"/>
                  <a:pt x="0" y="186062"/>
                </a:cubicBezTo>
                <a:cubicBezTo>
                  <a:pt x="0" y="83303"/>
                  <a:pt x="83303" y="0"/>
                  <a:pt x="186062" y="0"/>
                </a:cubicBezTo>
                <a:close/>
              </a:path>
            </a:pathLst>
          </a:custGeom>
          <a:effectLst>
            <a:outerShdw blurRad="1270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10193075" y="2908434"/>
            <a:ext cx="372124" cy="372124"/>
          </a:xfrm>
          <a:custGeom>
            <a:avLst/>
            <a:gdLst>
              <a:gd name="connsiteX0" fmla="*/ 186062 w 372124"/>
              <a:gd name="connsiteY0" fmla="*/ 0 h 372124"/>
              <a:gd name="connsiteX1" fmla="*/ 372124 w 372124"/>
              <a:gd name="connsiteY1" fmla="*/ 186062 h 372124"/>
              <a:gd name="connsiteX2" fmla="*/ 186062 w 372124"/>
              <a:gd name="connsiteY2" fmla="*/ 372124 h 372124"/>
              <a:gd name="connsiteX3" fmla="*/ 0 w 372124"/>
              <a:gd name="connsiteY3" fmla="*/ 186062 h 372124"/>
              <a:gd name="connsiteX4" fmla="*/ 186062 w 372124"/>
              <a:gd name="connsiteY4" fmla="*/ 0 h 37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124" h="372124">
                <a:moveTo>
                  <a:pt x="186062" y="0"/>
                </a:moveTo>
                <a:cubicBezTo>
                  <a:pt x="288821" y="0"/>
                  <a:pt x="372124" y="83303"/>
                  <a:pt x="372124" y="186062"/>
                </a:cubicBezTo>
                <a:cubicBezTo>
                  <a:pt x="372124" y="288821"/>
                  <a:pt x="288821" y="372124"/>
                  <a:pt x="186062" y="372124"/>
                </a:cubicBezTo>
                <a:cubicBezTo>
                  <a:pt x="83303" y="372124"/>
                  <a:pt x="0" y="288821"/>
                  <a:pt x="0" y="186062"/>
                </a:cubicBezTo>
                <a:cubicBezTo>
                  <a:pt x="0" y="83303"/>
                  <a:pt x="83303" y="0"/>
                  <a:pt x="186062" y="0"/>
                </a:cubicBezTo>
                <a:close/>
              </a:path>
            </a:pathLst>
          </a:custGeom>
          <a:effectLst>
            <a:outerShdw blurRad="1270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10724271" y="2908434"/>
            <a:ext cx="372124" cy="372124"/>
          </a:xfrm>
          <a:custGeom>
            <a:avLst/>
            <a:gdLst>
              <a:gd name="connsiteX0" fmla="*/ 186062 w 372124"/>
              <a:gd name="connsiteY0" fmla="*/ 0 h 372124"/>
              <a:gd name="connsiteX1" fmla="*/ 372124 w 372124"/>
              <a:gd name="connsiteY1" fmla="*/ 186062 h 372124"/>
              <a:gd name="connsiteX2" fmla="*/ 186062 w 372124"/>
              <a:gd name="connsiteY2" fmla="*/ 372124 h 372124"/>
              <a:gd name="connsiteX3" fmla="*/ 0 w 372124"/>
              <a:gd name="connsiteY3" fmla="*/ 186062 h 372124"/>
              <a:gd name="connsiteX4" fmla="*/ 186062 w 372124"/>
              <a:gd name="connsiteY4" fmla="*/ 0 h 37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124" h="372124">
                <a:moveTo>
                  <a:pt x="186062" y="0"/>
                </a:moveTo>
                <a:cubicBezTo>
                  <a:pt x="288821" y="0"/>
                  <a:pt x="372124" y="83303"/>
                  <a:pt x="372124" y="186062"/>
                </a:cubicBezTo>
                <a:cubicBezTo>
                  <a:pt x="372124" y="288821"/>
                  <a:pt x="288821" y="372124"/>
                  <a:pt x="186062" y="372124"/>
                </a:cubicBezTo>
                <a:cubicBezTo>
                  <a:pt x="83303" y="372124"/>
                  <a:pt x="0" y="288821"/>
                  <a:pt x="0" y="186062"/>
                </a:cubicBezTo>
                <a:cubicBezTo>
                  <a:pt x="0" y="83303"/>
                  <a:pt x="83303" y="0"/>
                  <a:pt x="186062" y="0"/>
                </a:cubicBezTo>
                <a:close/>
              </a:path>
            </a:pathLst>
          </a:custGeom>
          <a:effectLst>
            <a:outerShdw blurRad="1270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 userDrawn="1">
            <p:ph type="pic" sz="quarter" idx="11"/>
          </p:nvPr>
        </p:nvSpPr>
        <p:spPr>
          <a:xfrm>
            <a:off x="8599487" y="2908434"/>
            <a:ext cx="372124" cy="372124"/>
          </a:xfrm>
          <a:custGeom>
            <a:avLst/>
            <a:gdLst>
              <a:gd name="connsiteX0" fmla="*/ 186062 w 372124"/>
              <a:gd name="connsiteY0" fmla="*/ 0 h 372124"/>
              <a:gd name="connsiteX1" fmla="*/ 372124 w 372124"/>
              <a:gd name="connsiteY1" fmla="*/ 186062 h 372124"/>
              <a:gd name="connsiteX2" fmla="*/ 186062 w 372124"/>
              <a:gd name="connsiteY2" fmla="*/ 372124 h 372124"/>
              <a:gd name="connsiteX3" fmla="*/ 0 w 372124"/>
              <a:gd name="connsiteY3" fmla="*/ 186062 h 372124"/>
              <a:gd name="connsiteX4" fmla="*/ 186062 w 372124"/>
              <a:gd name="connsiteY4" fmla="*/ 0 h 37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124" h="372124">
                <a:moveTo>
                  <a:pt x="186062" y="0"/>
                </a:moveTo>
                <a:cubicBezTo>
                  <a:pt x="288821" y="0"/>
                  <a:pt x="372124" y="83303"/>
                  <a:pt x="372124" y="186062"/>
                </a:cubicBezTo>
                <a:cubicBezTo>
                  <a:pt x="372124" y="288821"/>
                  <a:pt x="288821" y="372124"/>
                  <a:pt x="186062" y="372124"/>
                </a:cubicBezTo>
                <a:cubicBezTo>
                  <a:pt x="83303" y="372124"/>
                  <a:pt x="0" y="288821"/>
                  <a:pt x="0" y="186062"/>
                </a:cubicBezTo>
                <a:cubicBezTo>
                  <a:pt x="0" y="83303"/>
                  <a:pt x="83303" y="0"/>
                  <a:pt x="186062" y="0"/>
                </a:cubicBezTo>
                <a:close/>
              </a:path>
            </a:pathLst>
          </a:custGeom>
          <a:effectLst>
            <a:outerShdw blurRad="1270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503885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082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3" grpId="0"/>
      <p:bldP spid="4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557608" y="-12700"/>
            <a:ext cx="6634393" cy="6870700"/>
          </a:xfrm>
          <a:custGeom>
            <a:avLst/>
            <a:gdLst>
              <a:gd name="connsiteX0" fmla="*/ 1076787 w 6634393"/>
              <a:gd name="connsiteY0" fmla="*/ 0 h 6870700"/>
              <a:gd name="connsiteX1" fmla="*/ 6634393 w 6634393"/>
              <a:gd name="connsiteY1" fmla="*/ 0 h 6870700"/>
              <a:gd name="connsiteX2" fmla="*/ 6634393 w 6634393"/>
              <a:gd name="connsiteY2" fmla="*/ 6858000 h 6870700"/>
              <a:gd name="connsiteX3" fmla="*/ 0 w 6634393"/>
              <a:gd name="connsiteY3" fmla="*/ 6870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34393" h="6870700">
                <a:moveTo>
                  <a:pt x="1076787" y="0"/>
                </a:moveTo>
                <a:lnTo>
                  <a:pt x="6634393" y="0"/>
                </a:lnTo>
                <a:lnTo>
                  <a:pt x="6634393" y="6858000"/>
                </a:lnTo>
                <a:lnTo>
                  <a:pt x="0" y="687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-12700"/>
            <a:ext cx="6634393" cy="6870700"/>
          </a:xfrm>
          <a:custGeom>
            <a:avLst/>
            <a:gdLst>
              <a:gd name="connsiteX0" fmla="*/ 6634393 w 6634393"/>
              <a:gd name="connsiteY0" fmla="*/ 0 h 6870700"/>
              <a:gd name="connsiteX1" fmla="*/ 5557607 w 6634393"/>
              <a:gd name="connsiteY1" fmla="*/ 6870700 h 6870700"/>
              <a:gd name="connsiteX2" fmla="*/ 0 w 6634393"/>
              <a:gd name="connsiteY2" fmla="*/ 6870700 h 6870700"/>
              <a:gd name="connsiteX3" fmla="*/ 0 w 6634393"/>
              <a:gd name="connsiteY3" fmla="*/ 12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34393" h="6870700">
                <a:moveTo>
                  <a:pt x="6634393" y="0"/>
                </a:moveTo>
                <a:lnTo>
                  <a:pt x="5557607" y="6870700"/>
                </a:lnTo>
                <a:lnTo>
                  <a:pt x="0" y="6870700"/>
                </a:lnTo>
                <a:lnTo>
                  <a:pt x="0" y="12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272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538819" y="5317495"/>
            <a:ext cx="707278" cy="707276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488103" y="5317495"/>
            <a:ext cx="707278" cy="707276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437386" y="5317495"/>
            <a:ext cx="707278" cy="707276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64611" y="1410127"/>
            <a:ext cx="707278" cy="707276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3445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5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3530600" y="2794362"/>
            <a:ext cx="2203053" cy="816703"/>
          </a:xfrm>
          <a:custGeom>
            <a:avLst/>
            <a:gdLst>
              <a:gd name="connsiteX0" fmla="*/ 136120 w 1807609"/>
              <a:gd name="connsiteY0" fmla="*/ 0 h 816703"/>
              <a:gd name="connsiteX1" fmla="*/ 1671489 w 1807609"/>
              <a:gd name="connsiteY1" fmla="*/ 0 h 816703"/>
              <a:gd name="connsiteX2" fmla="*/ 1807609 w 1807609"/>
              <a:gd name="connsiteY2" fmla="*/ 136120 h 816703"/>
              <a:gd name="connsiteX3" fmla="*/ 1807609 w 1807609"/>
              <a:gd name="connsiteY3" fmla="*/ 680583 h 816703"/>
              <a:gd name="connsiteX4" fmla="*/ 1671489 w 1807609"/>
              <a:gd name="connsiteY4" fmla="*/ 816703 h 816703"/>
              <a:gd name="connsiteX5" fmla="*/ 136120 w 1807609"/>
              <a:gd name="connsiteY5" fmla="*/ 816703 h 816703"/>
              <a:gd name="connsiteX6" fmla="*/ 0 w 1807609"/>
              <a:gd name="connsiteY6" fmla="*/ 680583 h 816703"/>
              <a:gd name="connsiteX7" fmla="*/ 0 w 1807609"/>
              <a:gd name="connsiteY7" fmla="*/ 136120 h 816703"/>
              <a:gd name="connsiteX8" fmla="*/ 136120 w 1807609"/>
              <a:gd name="connsiteY8" fmla="*/ 0 h 81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7609" h="816703">
                <a:moveTo>
                  <a:pt x="136120" y="0"/>
                </a:moveTo>
                <a:lnTo>
                  <a:pt x="1671489" y="0"/>
                </a:lnTo>
                <a:cubicBezTo>
                  <a:pt x="1746666" y="0"/>
                  <a:pt x="1807609" y="60943"/>
                  <a:pt x="1807609" y="136120"/>
                </a:cubicBezTo>
                <a:lnTo>
                  <a:pt x="1807609" y="680583"/>
                </a:lnTo>
                <a:cubicBezTo>
                  <a:pt x="1807609" y="755760"/>
                  <a:pt x="1746666" y="816703"/>
                  <a:pt x="1671489" y="816703"/>
                </a:cubicBezTo>
                <a:lnTo>
                  <a:pt x="136120" y="816703"/>
                </a:lnTo>
                <a:cubicBezTo>
                  <a:pt x="60943" y="816703"/>
                  <a:pt x="0" y="755760"/>
                  <a:pt x="0" y="680583"/>
                </a:cubicBezTo>
                <a:lnTo>
                  <a:pt x="0" y="136120"/>
                </a:lnTo>
                <a:cubicBezTo>
                  <a:pt x="0" y="60943"/>
                  <a:pt x="60943" y="0"/>
                  <a:pt x="136120" y="0"/>
                </a:cubicBezTo>
                <a:close/>
              </a:path>
            </a:pathLst>
          </a:custGeom>
          <a:effectLst>
            <a:outerShdw blurRad="1270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4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6659563" y="2632075"/>
            <a:ext cx="4295775" cy="26844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77887" y="4664885"/>
            <a:ext cx="827316" cy="827314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9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7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7642860" y="1988503"/>
            <a:ext cx="1387158" cy="3726815"/>
          </a:xfrm>
          <a:custGeom>
            <a:avLst/>
            <a:gdLst>
              <a:gd name="connsiteX0" fmla="*/ 0 w 1341438"/>
              <a:gd name="connsiteY0" fmla="*/ 0 h 3101975"/>
              <a:gd name="connsiteX1" fmla="*/ 1341438 w 1341438"/>
              <a:gd name="connsiteY1" fmla="*/ 0 h 3101975"/>
              <a:gd name="connsiteX2" fmla="*/ 1341438 w 1341438"/>
              <a:gd name="connsiteY2" fmla="*/ 3101975 h 3101975"/>
              <a:gd name="connsiteX3" fmla="*/ 0 w 1341438"/>
              <a:gd name="connsiteY3" fmla="*/ 3101975 h 3101975"/>
              <a:gd name="connsiteX4" fmla="*/ 0 w 1341438"/>
              <a:gd name="connsiteY4" fmla="*/ 0 h 3101975"/>
              <a:gd name="connsiteX0" fmla="*/ 0 w 1364298"/>
              <a:gd name="connsiteY0" fmla="*/ 518160 h 3620135"/>
              <a:gd name="connsiteX1" fmla="*/ 1364298 w 1364298"/>
              <a:gd name="connsiteY1" fmla="*/ 0 h 3620135"/>
              <a:gd name="connsiteX2" fmla="*/ 1341438 w 1364298"/>
              <a:gd name="connsiteY2" fmla="*/ 3620135 h 3620135"/>
              <a:gd name="connsiteX3" fmla="*/ 0 w 1364298"/>
              <a:gd name="connsiteY3" fmla="*/ 3620135 h 3620135"/>
              <a:gd name="connsiteX4" fmla="*/ 0 w 1364298"/>
              <a:gd name="connsiteY4" fmla="*/ 518160 h 3620135"/>
              <a:gd name="connsiteX0" fmla="*/ 0 w 1364298"/>
              <a:gd name="connsiteY0" fmla="*/ 548640 h 3620135"/>
              <a:gd name="connsiteX1" fmla="*/ 1364298 w 1364298"/>
              <a:gd name="connsiteY1" fmla="*/ 0 h 3620135"/>
              <a:gd name="connsiteX2" fmla="*/ 1341438 w 1364298"/>
              <a:gd name="connsiteY2" fmla="*/ 3620135 h 3620135"/>
              <a:gd name="connsiteX3" fmla="*/ 0 w 1364298"/>
              <a:gd name="connsiteY3" fmla="*/ 3620135 h 3620135"/>
              <a:gd name="connsiteX4" fmla="*/ 0 w 1364298"/>
              <a:gd name="connsiteY4" fmla="*/ 548640 h 3620135"/>
              <a:gd name="connsiteX0" fmla="*/ 15240 w 1379538"/>
              <a:gd name="connsiteY0" fmla="*/ 548640 h 3726815"/>
              <a:gd name="connsiteX1" fmla="*/ 1379538 w 1379538"/>
              <a:gd name="connsiteY1" fmla="*/ 0 h 3726815"/>
              <a:gd name="connsiteX2" fmla="*/ 1356678 w 1379538"/>
              <a:gd name="connsiteY2" fmla="*/ 3620135 h 3726815"/>
              <a:gd name="connsiteX3" fmla="*/ 0 w 1379538"/>
              <a:gd name="connsiteY3" fmla="*/ 3726815 h 3726815"/>
              <a:gd name="connsiteX4" fmla="*/ 15240 w 1379538"/>
              <a:gd name="connsiteY4" fmla="*/ 548640 h 3726815"/>
              <a:gd name="connsiteX0" fmla="*/ 15240 w 1387158"/>
              <a:gd name="connsiteY0" fmla="*/ 548640 h 3726815"/>
              <a:gd name="connsiteX1" fmla="*/ 1379538 w 1387158"/>
              <a:gd name="connsiteY1" fmla="*/ 0 h 3726815"/>
              <a:gd name="connsiteX2" fmla="*/ 1387158 w 1387158"/>
              <a:gd name="connsiteY2" fmla="*/ 3673475 h 3726815"/>
              <a:gd name="connsiteX3" fmla="*/ 0 w 1387158"/>
              <a:gd name="connsiteY3" fmla="*/ 3726815 h 3726815"/>
              <a:gd name="connsiteX4" fmla="*/ 15240 w 1387158"/>
              <a:gd name="connsiteY4" fmla="*/ 548640 h 3726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7158" h="3726815">
                <a:moveTo>
                  <a:pt x="15240" y="548640"/>
                </a:moveTo>
                <a:lnTo>
                  <a:pt x="1379538" y="0"/>
                </a:lnTo>
                <a:lnTo>
                  <a:pt x="1387158" y="3673475"/>
                </a:lnTo>
                <a:lnTo>
                  <a:pt x="0" y="3726815"/>
                </a:lnTo>
                <a:lnTo>
                  <a:pt x="15240" y="54864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400"/>
            </a:lvl1pPr>
          </a:lstStyle>
          <a:p>
            <a:endParaRPr lang="id-ID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274519" y="1043173"/>
            <a:ext cx="1705529" cy="4582168"/>
          </a:xfrm>
          <a:custGeom>
            <a:avLst/>
            <a:gdLst>
              <a:gd name="connsiteX0" fmla="*/ 0 w 1341438"/>
              <a:gd name="connsiteY0" fmla="*/ 0 h 3101975"/>
              <a:gd name="connsiteX1" fmla="*/ 1341438 w 1341438"/>
              <a:gd name="connsiteY1" fmla="*/ 0 h 3101975"/>
              <a:gd name="connsiteX2" fmla="*/ 1341438 w 1341438"/>
              <a:gd name="connsiteY2" fmla="*/ 3101975 h 3101975"/>
              <a:gd name="connsiteX3" fmla="*/ 0 w 1341438"/>
              <a:gd name="connsiteY3" fmla="*/ 3101975 h 3101975"/>
              <a:gd name="connsiteX4" fmla="*/ 0 w 1341438"/>
              <a:gd name="connsiteY4" fmla="*/ 0 h 3101975"/>
              <a:gd name="connsiteX0" fmla="*/ 0 w 1364298"/>
              <a:gd name="connsiteY0" fmla="*/ 518160 h 3620135"/>
              <a:gd name="connsiteX1" fmla="*/ 1364298 w 1364298"/>
              <a:gd name="connsiteY1" fmla="*/ 0 h 3620135"/>
              <a:gd name="connsiteX2" fmla="*/ 1341438 w 1364298"/>
              <a:gd name="connsiteY2" fmla="*/ 3620135 h 3620135"/>
              <a:gd name="connsiteX3" fmla="*/ 0 w 1364298"/>
              <a:gd name="connsiteY3" fmla="*/ 3620135 h 3620135"/>
              <a:gd name="connsiteX4" fmla="*/ 0 w 1364298"/>
              <a:gd name="connsiteY4" fmla="*/ 518160 h 3620135"/>
              <a:gd name="connsiteX0" fmla="*/ 0 w 1364298"/>
              <a:gd name="connsiteY0" fmla="*/ 548640 h 3620135"/>
              <a:gd name="connsiteX1" fmla="*/ 1364298 w 1364298"/>
              <a:gd name="connsiteY1" fmla="*/ 0 h 3620135"/>
              <a:gd name="connsiteX2" fmla="*/ 1341438 w 1364298"/>
              <a:gd name="connsiteY2" fmla="*/ 3620135 h 3620135"/>
              <a:gd name="connsiteX3" fmla="*/ 0 w 1364298"/>
              <a:gd name="connsiteY3" fmla="*/ 3620135 h 3620135"/>
              <a:gd name="connsiteX4" fmla="*/ 0 w 1364298"/>
              <a:gd name="connsiteY4" fmla="*/ 548640 h 3620135"/>
              <a:gd name="connsiteX0" fmla="*/ 15240 w 1379538"/>
              <a:gd name="connsiteY0" fmla="*/ 548640 h 3726815"/>
              <a:gd name="connsiteX1" fmla="*/ 1379538 w 1379538"/>
              <a:gd name="connsiteY1" fmla="*/ 0 h 3726815"/>
              <a:gd name="connsiteX2" fmla="*/ 1356678 w 1379538"/>
              <a:gd name="connsiteY2" fmla="*/ 3620135 h 3726815"/>
              <a:gd name="connsiteX3" fmla="*/ 0 w 1379538"/>
              <a:gd name="connsiteY3" fmla="*/ 3726815 h 3726815"/>
              <a:gd name="connsiteX4" fmla="*/ 15240 w 1379538"/>
              <a:gd name="connsiteY4" fmla="*/ 548640 h 3726815"/>
              <a:gd name="connsiteX0" fmla="*/ 15240 w 1387158"/>
              <a:gd name="connsiteY0" fmla="*/ 548640 h 3726815"/>
              <a:gd name="connsiteX1" fmla="*/ 1379538 w 1387158"/>
              <a:gd name="connsiteY1" fmla="*/ 0 h 3726815"/>
              <a:gd name="connsiteX2" fmla="*/ 1387158 w 1387158"/>
              <a:gd name="connsiteY2" fmla="*/ 3673475 h 3726815"/>
              <a:gd name="connsiteX3" fmla="*/ 0 w 1387158"/>
              <a:gd name="connsiteY3" fmla="*/ 3726815 h 3726815"/>
              <a:gd name="connsiteX4" fmla="*/ 15240 w 1387158"/>
              <a:gd name="connsiteY4" fmla="*/ 548640 h 3726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7158" h="3726815">
                <a:moveTo>
                  <a:pt x="15240" y="548640"/>
                </a:moveTo>
                <a:lnTo>
                  <a:pt x="1379538" y="0"/>
                </a:lnTo>
                <a:lnTo>
                  <a:pt x="1387158" y="3673475"/>
                </a:lnTo>
                <a:lnTo>
                  <a:pt x="0" y="3726815"/>
                </a:lnTo>
                <a:lnTo>
                  <a:pt x="15240" y="54864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4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9952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 rot="532258">
            <a:off x="7301162" y="2174583"/>
            <a:ext cx="1121163" cy="1931112"/>
          </a:xfrm>
          <a:custGeom>
            <a:avLst/>
            <a:gdLst>
              <a:gd name="connsiteX0" fmla="*/ 0 w 838200"/>
              <a:gd name="connsiteY0" fmla="*/ 0 h 1866900"/>
              <a:gd name="connsiteX1" fmla="*/ 838200 w 838200"/>
              <a:gd name="connsiteY1" fmla="*/ 0 h 1866900"/>
              <a:gd name="connsiteX2" fmla="*/ 838200 w 838200"/>
              <a:gd name="connsiteY2" fmla="*/ 1866900 h 1866900"/>
              <a:gd name="connsiteX3" fmla="*/ 0 w 838200"/>
              <a:gd name="connsiteY3" fmla="*/ 1866900 h 1866900"/>
              <a:gd name="connsiteX4" fmla="*/ 0 w 838200"/>
              <a:gd name="connsiteY4" fmla="*/ 0 h 1866900"/>
              <a:gd name="connsiteX0" fmla="*/ 0 w 985404"/>
              <a:gd name="connsiteY0" fmla="*/ 75996 h 1942896"/>
              <a:gd name="connsiteX1" fmla="*/ 985404 w 985404"/>
              <a:gd name="connsiteY1" fmla="*/ 0 h 1942896"/>
              <a:gd name="connsiteX2" fmla="*/ 838200 w 985404"/>
              <a:gd name="connsiteY2" fmla="*/ 1942896 h 1942896"/>
              <a:gd name="connsiteX3" fmla="*/ 0 w 985404"/>
              <a:gd name="connsiteY3" fmla="*/ 1942896 h 1942896"/>
              <a:gd name="connsiteX4" fmla="*/ 0 w 985404"/>
              <a:gd name="connsiteY4" fmla="*/ 75996 h 1942896"/>
              <a:gd name="connsiteX0" fmla="*/ 0 w 991334"/>
              <a:gd name="connsiteY0" fmla="*/ 75996 h 1942896"/>
              <a:gd name="connsiteX1" fmla="*/ 985404 w 991334"/>
              <a:gd name="connsiteY1" fmla="*/ 0 h 1942896"/>
              <a:gd name="connsiteX2" fmla="*/ 991334 w 991334"/>
              <a:gd name="connsiteY2" fmla="*/ 1874007 h 1942896"/>
              <a:gd name="connsiteX3" fmla="*/ 0 w 991334"/>
              <a:gd name="connsiteY3" fmla="*/ 1942896 h 1942896"/>
              <a:gd name="connsiteX4" fmla="*/ 0 w 991334"/>
              <a:gd name="connsiteY4" fmla="*/ 75996 h 1942896"/>
              <a:gd name="connsiteX0" fmla="*/ 106260 w 1097594"/>
              <a:gd name="connsiteY0" fmla="*/ 75996 h 1920921"/>
              <a:gd name="connsiteX1" fmla="*/ 1091664 w 1097594"/>
              <a:gd name="connsiteY1" fmla="*/ 0 h 1920921"/>
              <a:gd name="connsiteX2" fmla="*/ 1097594 w 1097594"/>
              <a:gd name="connsiteY2" fmla="*/ 1874007 h 1920921"/>
              <a:gd name="connsiteX3" fmla="*/ 0 w 1097594"/>
              <a:gd name="connsiteY3" fmla="*/ 1920921 h 1920921"/>
              <a:gd name="connsiteX4" fmla="*/ 106260 w 1097594"/>
              <a:gd name="connsiteY4" fmla="*/ 75996 h 1920921"/>
              <a:gd name="connsiteX0" fmla="*/ 0 w 1111628"/>
              <a:gd name="connsiteY0" fmla="*/ 149399 h 1920921"/>
              <a:gd name="connsiteX1" fmla="*/ 1105698 w 1111628"/>
              <a:gd name="connsiteY1" fmla="*/ 0 h 1920921"/>
              <a:gd name="connsiteX2" fmla="*/ 1111628 w 1111628"/>
              <a:gd name="connsiteY2" fmla="*/ 1874007 h 1920921"/>
              <a:gd name="connsiteX3" fmla="*/ 14034 w 1111628"/>
              <a:gd name="connsiteY3" fmla="*/ 1920921 h 1920921"/>
              <a:gd name="connsiteX4" fmla="*/ 0 w 1111628"/>
              <a:gd name="connsiteY4" fmla="*/ 149399 h 1920921"/>
              <a:gd name="connsiteX0" fmla="*/ 0 w 1117537"/>
              <a:gd name="connsiteY0" fmla="*/ 157632 h 1929154"/>
              <a:gd name="connsiteX1" fmla="*/ 1117267 w 1117537"/>
              <a:gd name="connsiteY1" fmla="*/ 0 h 1929154"/>
              <a:gd name="connsiteX2" fmla="*/ 1111628 w 1117537"/>
              <a:gd name="connsiteY2" fmla="*/ 1882240 h 1929154"/>
              <a:gd name="connsiteX3" fmla="*/ 14034 w 1117537"/>
              <a:gd name="connsiteY3" fmla="*/ 1929154 h 1929154"/>
              <a:gd name="connsiteX4" fmla="*/ 0 w 1117537"/>
              <a:gd name="connsiteY4" fmla="*/ 157632 h 1929154"/>
              <a:gd name="connsiteX0" fmla="*/ 0 w 1109105"/>
              <a:gd name="connsiteY0" fmla="*/ 149889 h 1929154"/>
              <a:gd name="connsiteX1" fmla="*/ 1108835 w 1109105"/>
              <a:gd name="connsiteY1" fmla="*/ 0 h 1929154"/>
              <a:gd name="connsiteX2" fmla="*/ 1103196 w 1109105"/>
              <a:gd name="connsiteY2" fmla="*/ 1882240 h 1929154"/>
              <a:gd name="connsiteX3" fmla="*/ 5602 w 1109105"/>
              <a:gd name="connsiteY3" fmla="*/ 1929154 h 1929154"/>
              <a:gd name="connsiteX4" fmla="*/ 0 w 1109105"/>
              <a:gd name="connsiteY4" fmla="*/ 149889 h 1929154"/>
              <a:gd name="connsiteX0" fmla="*/ 0 w 1121163"/>
              <a:gd name="connsiteY0" fmla="*/ 154984 h 1929154"/>
              <a:gd name="connsiteX1" fmla="*/ 1120893 w 1121163"/>
              <a:gd name="connsiteY1" fmla="*/ 0 h 1929154"/>
              <a:gd name="connsiteX2" fmla="*/ 1115254 w 1121163"/>
              <a:gd name="connsiteY2" fmla="*/ 1882240 h 1929154"/>
              <a:gd name="connsiteX3" fmla="*/ 17660 w 1121163"/>
              <a:gd name="connsiteY3" fmla="*/ 1929154 h 1929154"/>
              <a:gd name="connsiteX4" fmla="*/ 0 w 1121163"/>
              <a:gd name="connsiteY4" fmla="*/ 154984 h 1929154"/>
              <a:gd name="connsiteX0" fmla="*/ 0 w 1121163"/>
              <a:gd name="connsiteY0" fmla="*/ 154984 h 1931112"/>
              <a:gd name="connsiteX1" fmla="*/ 1120893 w 1121163"/>
              <a:gd name="connsiteY1" fmla="*/ 0 h 1931112"/>
              <a:gd name="connsiteX2" fmla="*/ 1115254 w 1121163"/>
              <a:gd name="connsiteY2" fmla="*/ 1882240 h 1931112"/>
              <a:gd name="connsiteX3" fmla="*/ 5111 w 1121163"/>
              <a:gd name="connsiteY3" fmla="*/ 1931112 h 1931112"/>
              <a:gd name="connsiteX4" fmla="*/ 0 w 1121163"/>
              <a:gd name="connsiteY4" fmla="*/ 154984 h 193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163" h="1931112">
                <a:moveTo>
                  <a:pt x="0" y="154984"/>
                </a:moveTo>
                <a:lnTo>
                  <a:pt x="1120893" y="0"/>
                </a:lnTo>
                <a:cubicBezTo>
                  <a:pt x="1122870" y="624669"/>
                  <a:pt x="1113277" y="1257571"/>
                  <a:pt x="1115254" y="1882240"/>
                </a:cubicBezTo>
                <a:lnTo>
                  <a:pt x="5111" y="1931112"/>
                </a:lnTo>
                <a:cubicBezTo>
                  <a:pt x="3244" y="1338024"/>
                  <a:pt x="1867" y="748072"/>
                  <a:pt x="0" y="154984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0370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aption" preserve="1" userDrawn="1">
  <p:cSld name="Image and caption">
    <p:bg>
      <p:bgPr>
        <a:solidFill>
          <a:srgbClr val="000000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/>
          <p:cNvSpPr>
            <a:spLocks noGrp="1"/>
          </p:cNvSpPr>
          <p:nvPr>
            <p:ph type="pic" sz="quarter" idx="11"/>
          </p:nvPr>
        </p:nvSpPr>
        <p:spPr>
          <a:xfrm>
            <a:off x="6096000" y="1"/>
            <a:ext cx="6096000" cy="5874708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pPr lvl="0"/>
            <a:endParaRPr lang="ko-KR" altLang="en-US" noProof="0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6096000" cy="5884863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0" y="5905501"/>
            <a:ext cx="12192000" cy="952500"/>
          </a:xfrm>
          <a:prstGeom prst="rect">
            <a:avLst/>
          </a:prstGeom>
        </p:spPr>
        <p:txBody>
          <a:bodyPr tIns="90000" bIns="90000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accent1"/>
                </a:solidFill>
              </a:defRPr>
            </a:lvl1pPr>
            <a:lvl2pPr algn="ctr">
              <a:defRPr sz="2000"/>
            </a:lvl2pPr>
          </a:lstStyle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67543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9543" y="4949022"/>
            <a:ext cx="12411086" cy="1924992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54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688114" y="0"/>
            <a:ext cx="7503885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379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0333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283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117092" y="2202403"/>
            <a:ext cx="3201080" cy="2453194"/>
          </a:xfrm>
          <a:prstGeom prst="rect">
            <a:avLst/>
          </a:prstGeom>
          <a:effectLst>
            <a:outerShdw blurRad="571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208861" y="0"/>
            <a:ext cx="2982913" cy="2286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9208861" y="4572000"/>
            <a:ext cx="2982913" cy="2286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103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2264727" y="2043079"/>
            <a:ext cx="1799273" cy="179768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00"/>
            </a:lvl1pPr>
          </a:lstStyle>
          <a:p>
            <a:endParaRPr lang="id-ID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5195887" y="2043079"/>
            <a:ext cx="1799273" cy="179768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00"/>
            </a:lvl1pPr>
          </a:lstStyle>
          <a:p>
            <a:endParaRPr lang="id-ID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127216" y="2043079"/>
            <a:ext cx="1799273" cy="179768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00"/>
            </a:lvl1pPr>
          </a:lstStyle>
          <a:p>
            <a:endParaRPr lang="id-ID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36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600450" y="2087563"/>
            <a:ext cx="2486025" cy="3835400"/>
          </a:xfrm>
          <a:prstGeom prst="rect">
            <a:avLst/>
          </a:prstGeom>
          <a:effectLst>
            <a:outerShdw blurRad="3810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79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1072" y="228600"/>
            <a:ext cx="11649856" cy="66294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527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2713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2286000"/>
            <a:ext cx="3048000" cy="2286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5999" y="2286000"/>
            <a:ext cx="3048000" cy="2286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143997" y="0"/>
            <a:ext cx="3048000" cy="2286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047996" y="0"/>
            <a:ext cx="3048000" cy="2286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43997" y="4572000"/>
            <a:ext cx="3048000" cy="2286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3047996" y="4572000"/>
            <a:ext cx="3048000" cy="2286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768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75734" y="548218"/>
            <a:ext cx="11049991" cy="1441449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75734" y="1989669"/>
            <a:ext cx="11049991" cy="3972108"/>
          </a:xfrm>
          <a:prstGeom prst="rect">
            <a:avLst/>
          </a:prstGeom>
        </p:spPr>
        <p:txBody>
          <a:bodyPr tIns="90000" bIns="90000"/>
          <a:lstStyle>
            <a:lvl1pPr>
              <a:lnSpc>
                <a:spcPct val="150000"/>
              </a:lnSpc>
              <a:defRPr sz="2000"/>
            </a:lvl1pPr>
            <a:lvl2pPr marL="723873" indent="-38099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000"/>
            </a:lvl2pPr>
            <a:lvl3pPr marL="1066755" indent="-38099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000"/>
            </a:lvl3pPr>
            <a:lvl4pPr marL="1409638" indent="-38099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000"/>
            </a:lvl4pPr>
            <a:lvl5pPr marL="1752522" indent="-38099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2385489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257550" y="0"/>
            <a:ext cx="325755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60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8000" cy="48879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8000" cy="48879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3048000" cy="48879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3048000" cy="48879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936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407572" y="1064173"/>
            <a:ext cx="2790497" cy="4729655"/>
          </a:xfrm>
          <a:custGeom>
            <a:avLst/>
            <a:gdLst>
              <a:gd name="connsiteX0" fmla="*/ 11369 w 2169581"/>
              <a:gd name="connsiteY0" fmla="*/ 0 h 3746091"/>
              <a:gd name="connsiteX1" fmla="*/ 2158212 w 2169581"/>
              <a:gd name="connsiteY1" fmla="*/ 0 h 3746091"/>
              <a:gd name="connsiteX2" fmla="*/ 2169581 w 2169581"/>
              <a:gd name="connsiteY2" fmla="*/ 11369 h 3746091"/>
              <a:gd name="connsiteX3" fmla="*/ 2169581 w 2169581"/>
              <a:gd name="connsiteY3" fmla="*/ 3734722 h 3746091"/>
              <a:gd name="connsiteX4" fmla="*/ 2158212 w 2169581"/>
              <a:gd name="connsiteY4" fmla="*/ 3746091 h 3746091"/>
              <a:gd name="connsiteX5" fmla="*/ 11369 w 2169581"/>
              <a:gd name="connsiteY5" fmla="*/ 3746091 h 3746091"/>
              <a:gd name="connsiteX6" fmla="*/ 0 w 2169581"/>
              <a:gd name="connsiteY6" fmla="*/ 3734722 h 3746091"/>
              <a:gd name="connsiteX7" fmla="*/ 0 w 2169581"/>
              <a:gd name="connsiteY7" fmla="*/ 11369 h 3746091"/>
              <a:gd name="connsiteX8" fmla="*/ 11369 w 2169581"/>
              <a:gd name="connsiteY8" fmla="*/ 0 h 3746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9581" h="3746091">
                <a:moveTo>
                  <a:pt x="11369" y="0"/>
                </a:moveTo>
                <a:lnTo>
                  <a:pt x="2158212" y="0"/>
                </a:lnTo>
                <a:cubicBezTo>
                  <a:pt x="2164491" y="0"/>
                  <a:pt x="2169581" y="5090"/>
                  <a:pt x="2169581" y="11369"/>
                </a:cubicBezTo>
                <a:lnTo>
                  <a:pt x="2169581" y="3734722"/>
                </a:lnTo>
                <a:cubicBezTo>
                  <a:pt x="2169581" y="3741001"/>
                  <a:pt x="2164491" y="3746091"/>
                  <a:pt x="2158212" y="3746091"/>
                </a:cubicBezTo>
                <a:lnTo>
                  <a:pt x="11369" y="3746091"/>
                </a:lnTo>
                <a:cubicBezTo>
                  <a:pt x="5090" y="3746091"/>
                  <a:pt x="0" y="3741001"/>
                  <a:pt x="0" y="3734722"/>
                </a:cubicBezTo>
                <a:lnTo>
                  <a:pt x="0" y="11369"/>
                </a:lnTo>
                <a:cubicBezTo>
                  <a:pt x="0" y="5090"/>
                  <a:pt x="5090" y="0"/>
                  <a:pt x="11369" y="0"/>
                </a:cubicBezTo>
                <a:close/>
              </a:path>
            </a:pathLst>
          </a:custGeom>
          <a:effectLst>
            <a:outerShdw blurRad="381000" dir="84000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485368" y="1064173"/>
            <a:ext cx="2790497" cy="4729655"/>
          </a:xfrm>
          <a:custGeom>
            <a:avLst/>
            <a:gdLst>
              <a:gd name="connsiteX0" fmla="*/ 11369 w 2169581"/>
              <a:gd name="connsiteY0" fmla="*/ 0 h 3746091"/>
              <a:gd name="connsiteX1" fmla="*/ 2158212 w 2169581"/>
              <a:gd name="connsiteY1" fmla="*/ 0 h 3746091"/>
              <a:gd name="connsiteX2" fmla="*/ 2169581 w 2169581"/>
              <a:gd name="connsiteY2" fmla="*/ 11369 h 3746091"/>
              <a:gd name="connsiteX3" fmla="*/ 2169581 w 2169581"/>
              <a:gd name="connsiteY3" fmla="*/ 3734722 h 3746091"/>
              <a:gd name="connsiteX4" fmla="*/ 2158212 w 2169581"/>
              <a:gd name="connsiteY4" fmla="*/ 3746091 h 3746091"/>
              <a:gd name="connsiteX5" fmla="*/ 11369 w 2169581"/>
              <a:gd name="connsiteY5" fmla="*/ 3746091 h 3746091"/>
              <a:gd name="connsiteX6" fmla="*/ 0 w 2169581"/>
              <a:gd name="connsiteY6" fmla="*/ 3734722 h 3746091"/>
              <a:gd name="connsiteX7" fmla="*/ 0 w 2169581"/>
              <a:gd name="connsiteY7" fmla="*/ 11369 h 3746091"/>
              <a:gd name="connsiteX8" fmla="*/ 11369 w 2169581"/>
              <a:gd name="connsiteY8" fmla="*/ 0 h 3746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9581" h="3746091">
                <a:moveTo>
                  <a:pt x="11369" y="0"/>
                </a:moveTo>
                <a:lnTo>
                  <a:pt x="2158212" y="0"/>
                </a:lnTo>
                <a:cubicBezTo>
                  <a:pt x="2164491" y="0"/>
                  <a:pt x="2169581" y="5090"/>
                  <a:pt x="2169581" y="11369"/>
                </a:cubicBezTo>
                <a:lnTo>
                  <a:pt x="2169581" y="3734722"/>
                </a:lnTo>
                <a:cubicBezTo>
                  <a:pt x="2169581" y="3741001"/>
                  <a:pt x="2164491" y="3746091"/>
                  <a:pt x="2158212" y="3746091"/>
                </a:cubicBezTo>
                <a:lnTo>
                  <a:pt x="11369" y="3746091"/>
                </a:lnTo>
                <a:cubicBezTo>
                  <a:pt x="5090" y="3746091"/>
                  <a:pt x="0" y="3741001"/>
                  <a:pt x="0" y="3734722"/>
                </a:cubicBezTo>
                <a:lnTo>
                  <a:pt x="0" y="11369"/>
                </a:lnTo>
                <a:cubicBezTo>
                  <a:pt x="0" y="5090"/>
                  <a:pt x="5090" y="0"/>
                  <a:pt x="11369" y="0"/>
                </a:cubicBezTo>
                <a:close/>
              </a:path>
            </a:pathLst>
          </a:custGeom>
          <a:effectLst>
            <a:outerShdw blurRad="381000" dir="84000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852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8674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841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3421063"/>
            <a:ext cx="1695450" cy="1695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749529" y="3421063"/>
            <a:ext cx="1695450" cy="1695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0" y="5162550"/>
            <a:ext cx="1695450" cy="1695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5247963" y="3421063"/>
            <a:ext cx="1695450" cy="1695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997805" y="3421063"/>
            <a:ext cx="1695450" cy="1695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247963" y="5162550"/>
            <a:ext cx="1695450" cy="1695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3497807" y="5162550"/>
            <a:ext cx="1695450" cy="1695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8746397" y="3421063"/>
            <a:ext cx="1695450" cy="1695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8746397" y="5162550"/>
            <a:ext cx="1695450" cy="1695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10496550" y="5162550"/>
            <a:ext cx="1695450" cy="169545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5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5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41475" y="2100263"/>
            <a:ext cx="2657475" cy="26574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67044" y="2100263"/>
            <a:ext cx="2657475" cy="26574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7892613" y="2100263"/>
            <a:ext cx="2657475" cy="26574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69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80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417042" y="1958975"/>
            <a:ext cx="2850158" cy="3086100"/>
          </a:xfrm>
          <a:prstGeom prst="rect">
            <a:avLst/>
          </a:prstGeom>
          <a:effectLst>
            <a:outerShdw blurRad="571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70921" y="1958975"/>
            <a:ext cx="2850158" cy="3086100"/>
          </a:xfrm>
          <a:prstGeom prst="rect">
            <a:avLst/>
          </a:prstGeom>
          <a:effectLst>
            <a:outerShdw blurRad="571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7924800" y="1958975"/>
            <a:ext cx="2850158" cy="3086100"/>
          </a:xfrm>
          <a:prstGeom prst="rect">
            <a:avLst/>
          </a:prstGeom>
          <a:effectLst>
            <a:outerShdw blurRad="571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0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97691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165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862388" y="0"/>
            <a:ext cx="3059112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161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+ Logo" preserve="1" userDrawn="1">
  <p:cSld name="Title and body + Logo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75734" y="548218"/>
            <a:ext cx="11049991" cy="1441449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75734" y="1989669"/>
            <a:ext cx="11049991" cy="3972108"/>
          </a:xfrm>
          <a:prstGeom prst="rect">
            <a:avLst/>
          </a:prstGeom>
        </p:spPr>
        <p:txBody>
          <a:bodyPr tIns="90000" bIns="90000"/>
          <a:lstStyle>
            <a:lvl1pPr>
              <a:lnSpc>
                <a:spcPct val="150000"/>
              </a:lnSpc>
              <a:defRPr sz="2000"/>
            </a:lvl1pPr>
            <a:lvl2pPr marL="723873" indent="-38099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000"/>
            </a:lvl2pPr>
            <a:lvl3pPr marL="1066755" indent="-38099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000"/>
            </a:lvl3pPr>
            <a:lvl4pPr marL="1409638" indent="-38099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000"/>
            </a:lvl4pPr>
            <a:lvl5pPr marL="1752522" indent="-38099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2900241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405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790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957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838200" y="1974100"/>
            <a:ext cx="2451100" cy="21701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525928" y="1974100"/>
            <a:ext cx="2451100" cy="21701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6213656" y="1974100"/>
            <a:ext cx="2451100" cy="21701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8891588" y="1974100"/>
            <a:ext cx="2451100" cy="21701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44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8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6165239" y="4130894"/>
            <a:ext cx="1832133" cy="1832133"/>
          </a:xfrm>
          <a:custGeom>
            <a:avLst/>
            <a:gdLst>
              <a:gd name="connsiteX0" fmla="*/ 0 w 1832133"/>
              <a:gd name="connsiteY0" fmla="*/ 0 h 1832133"/>
              <a:gd name="connsiteX1" fmla="*/ 1484156 w 1832133"/>
              <a:gd name="connsiteY1" fmla="*/ 0 h 1832133"/>
              <a:gd name="connsiteX2" fmla="*/ 1832133 w 1832133"/>
              <a:gd name="connsiteY2" fmla="*/ 347977 h 1832133"/>
              <a:gd name="connsiteX3" fmla="*/ 1832133 w 1832133"/>
              <a:gd name="connsiteY3" fmla="*/ 1832133 h 1832133"/>
              <a:gd name="connsiteX4" fmla="*/ 347977 w 1832133"/>
              <a:gd name="connsiteY4" fmla="*/ 1832133 h 1832133"/>
              <a:gd name="connsiteX5" fmla="*/ 0 w 1832133"/>
              <a:gd name="connsiteY5" fmla="*/ 1484156 h 183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133" h="1832133">
                <a:moveTo>
                  <a:pt x="0" y="0"/>
                </a:moveTo>
                <a:lnTo>
                  <a:pt x="1484156" y="0"/>
                </a:lnTo>
                <a:cubicBezTo>
                  <a:pt x="1676338" y="0"/>
                  <a:pt x="1832133" y="155795"/>
                  <a:pt x="1832133" y="347977"/>
                </a:cubicBezTo>
                <a:lnTo>
                  <a:pt x="1832133" y="1832133"/>
                </a:lnTo>
                <a:lnTo>
                  <a:pt x="347977" y="1832133"/>
                </a:lnTo>
                <a:cubicBezTo>
                  <a:pt x="155795" y="1832133"/>
                  <a:pt x="0" y="1676338"/>
                  <a:pt x="0" y="148415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23"/>
          </p:nvPr>
        </p:nvSpPr>
        <p:spPr>
          <a:xfrm>
            <a:off x="4194630" y="4130894"/>
            <a:ext cx="1832133" cy="1832133"/>
          </a:xfrm>
          <a:custGeom>
            <a:avLst/>
            <a:gdLst>
              <a:gd name="connsiteX0" fmla="*/ 347977 w 1832133"/>
              <a:gd name="connsiteY0" fmla="*/ 0 h 1832133"/>
              <a:gd name="connsiteX1" fmla="*/ 1832133 w 1832133"/>
              <a:gd name="connsiteY1" fmla="*/ 0 h 1832133"/>
              <a:gd name="connsiteX2" fmla="*/ 1832133 w 1832133"/>
              <a:gd name="connsiteY2" fmla="*/ 1484156 h 1832133"/>
              <a:gd name="connsiteX3" fmla="*/ 1484156 w 1832133"/>
              <a:gd name="connsiteY3" fmla="*/ 1832133 h 1832133"/>
              <a:gd name="connsiteX4" fmla="*/ 0 w 1832133"/>
              <a:gd name="connsiteY4" fmla="*/ 1832133 h 1832133"/>
              <a:gd name="connsiteX5" fmla="*/ 0 w 1832133"/>
              <a:gd name="connsiteY5" fmla="*/ 347977 h 1832133"/>
              <a:gd name="connsiteX6" fmla="*/ 347977 w 1832133"/>
              <a:gd name="connsiteY6" fmla="*/ 0 h 183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2133" h="1832133">
                <a:moveTo>
                  <a:pt x="347977" y="0"/>
                </a:moveTo>
                <a:lnTo>
                  <a:pt x="1832133" y="0"/>
                </a:lnTo>
                <a:lnTo>
                  <a:pt x="1832133" y="1484156"/>
                </a:lnTo>
                <a:cubicBezTo>
                  <a:pt x="1832133" y="1676338"/>
                  <a:pt x="1676338" y="1832133"/>
                  <a:pt x="1484156" y="1832133"/>
                </a:cubicBezTo>
                <a:lnTo>
                  <a:pt x="0" y="1832133"/>
                </a:lnTo>
                <a:lnTo>
                  <a:pt x="0" y="347977"/>
                </a:lnTo>
                <a:cubicBezTo>
                  <a:pt x="0" y="155795"/>
                  <a:pt x="155795" y="0"/>
                  <a:pt x="3479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6165238" y="2166927"/>
            <a:ext cx="1832133" cy="1832133"/>
          </a:xfrm>
          <a:custGeom>
            <a:avLst/>
            <a:gdLst>
              <a:gd name="connsiteX0" fmla="*/ 347977 w 1832133"/>
              <a:gd name="connsiteY0" fmla="*/ 0 h 1832133"/>
              <a:gd name="connsiteX1" fmla="*/ 1832133 w 1832133"/>
              <a:gd name="connsiteY1" fmla="*/ 0 h 1832133"/>
              <a:gd name="connsiteX2" fmla="*/ 1832133 w 1832133"/>
              <a:gd name="connsiteY2" fmla="*/ 1484156 h 1832133"/>
              <a:gd name="connsiteX3" fmla="*/ 1484156 w 1832133"/>
              <a:gd name="connsiteY3" fmla="*/ 1832133 h 1832133"/>
              <a:gd name="connsiteX4" fmla="*/ 0 w 1832133"/>
              <a:gd name="connsiteY4" fmla="*/ 1832133 h 1832133"/>
              <a:gd name="connsiteX5" fmla="*/ 0 w 1832133"/>
              <a:gd name="connsiteY5" fmla="*/ 347977 h 1832133"/>
              <a:gd name="connsiteX6" fmla="*/ 347977 w 1832133"/>
              <a:gd name="connsiteY6" fmla="*/ 0 h 183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2133" h="1832133">
                <a:moveTo>
                  <a:pt x="347977" y="0"/>
                </a:moveTo>
                <a:lnTo>
                  <a:pt x="1832133" y="0"/>
                </a:lnTo>
                <a:lnTo>
                  <a:pt x="1832133" y="1484156"/>
                </a:lnTo>
                <a:cubicBezTo>
                  <a:pt x="1832133" y="1676338"/>
                  <a:pt x="1676338" y="1832133"/>
                  <a:pt x="1484156" y="1832133"/>
                </a:cubicBezTo>
                <a:lnTo>
                  <a:pt x="0" y="1832133"/>
                </a:lnTo>
                <a:lnTo>
                  <a:pt x="0" y="347977"/>
                </a:lnTo>
                <a:cubicBezTo>
                  <a:pt x="0" y="155795"/>
                  <a:pt x="155795" y="0"/>
                  <a:pt x="3479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4194629" y="2166928"/>
            <a:ext cx="1832133" cy="1832133"/>
          </a:xfrm>
          <a:custGeom>
            <a:avLst/>
            <a:gdLst>
              <a:gd name="connsiteX0" fmla="*/ 0 w 1832133"/>
              <a:gd name="connsiteY0" fmla="*/ 0 h 1832133"/>
              <a:gd name="connsiteX1" fmla="*/ 1484156 w 1832133"/>
              <a:gd name="connsiteY1" fmla="*/ 0 h 1832133"/>
              <a:gd name="connsiteX2" fmla="*/ 1832133 w 1832133"/>
              <a:gd name="connsiteY2" fmla="*/ 347977 h 1832133"/>
              <a:gd name="connsiteX3" fmla="*/ 1832133 w 1832133"/>
              <a:gd name="connsiteY3" fmla="*/ 1832133 h 1832133"/>
              <a:gd name="connsiteX4" fmla="*/ 347977 w 1832133"/>
              <a:gd name="connsiteY4" fmla="*/ 1832133 h 1832133"/>
              <a:gd name="connsiteX5" fmla="*/ 0 w 1832133"/>
              <a:gd name="connsiteY5" fmla="*/ 1484156 h 183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133" h="1832133">
                <a:moveTo>
                  <a:pt x="0" y="0"/>
                </a:moveTo>
                <a:lnTo>
                  <a:pt x="1484156" y="0"/>
                </a:lnTo>
                <a:cubicBezTo>
                  <a:pt x="1676338" y="0"/>
                  <a:pt x="1832133" y="155795"/>
                  <a:pt x="1832133" y="347977"/>
                </a:cubicBezTo>
                <a:lnTo>
                  <a:pt x="1832133" y="1832133"/>
                </a:lnTo>
                <a:lnTo>
                  <a:pt x="347977" y="1832133"/>
                </a:lnTo>
                <a:cubicBezTo>
                  <a:pt x="155795" y="1832133"/>
                  <a:pt x="0" y="1676338"/>
                  <a:pt x="0" y="148415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26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  <p:bldP spid="13" grpId="0"/>
      <p:bldP spid="10" grpId="0"/>
      <p:bldP spid="8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482613" y="1945376"/>
            <a:ext cx="2928868" cy="1770276"/>
          </a:xfrm>
          <a:prstGeom prst="rect">
            <a:avLst/>
          </a:prstGeom>
        </p:spPr>
      </p:sp>
      <p:sp>
        <p:nvSpPr>
          <p:cNvPr id="25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7796405" y="1945376"/>
            <a:ext cx="2928868" cy="1770276"/>
          </a:xfrm>
          <a:prstGeom prst="rect">
            <a:avLst/>
          </a:prstGeom>
        </p:spPr>
      </p:sp>
      <p:sp>
        <p:nvSpPr>
          <p:cNvPr id="2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167458" y="1945376"/>
            <a:ext cx="2928868" cy="1770276"/>
          </a:xfrm>
          <a:prstGeom prst="rect">
            <a:avLst/>
          </a:prstGeom>
        </p:spPr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56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05525" y="624115"/>
            <a:ext cx="5389789" cy="560977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755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80358" y="159657"/>
            <a:ext cx="8722342" cy="6538686"/>
          </a:xfrm>
          <a:prstGeom prst="rect">
            <a:avLst/>
          </a:prstGeom>
          <a:effectLst/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133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520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947363"/>
            <a:ext cx="4059238" cy="2656387"/>
          </a:xfrm>
          <a:prstGeom prst="rect">
            <a:avLst/>
          </a:prstGeom>
        </p:spPr>
      </p:sp>
      <p:sp>
        <p:nvSpPr>
          <p:cNvPr id="1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16528" y="1947363"/>
            <a:ext cx="4075471" cy="2656387"/>
          </a:xfrm>
          <a:prstGeom prst="rect">
            <a:avLst/>
          </a:prstGeom>
        </p:spPr>
      </p:sp>
      <p:sp>
        <p:nvSpPr>
          <p:cNvPr id="21" name="Picture Placeholder 10"/>
          <p:cNvSpPr>
            <a:spLocks noGrp="1"/>
          </p:cNvSpPr>
          <p:nvPr>
            <p:ph type="pic" sz="quarter" idx="21"/>
          </p:nvPr>
        </p:nvSpPr>
        <p:spPr>
          <a:xfrm>
            <a:off x="3925598" y="1860241"/>
            <a:ext cx="4342102" cy="2830630"/>
          </a:xfrm>
          <a:prstGeom prst="rect">
            <a:avLst/>
          </a:prstGeom>
          <a:effectLst>
            <a:outerShdw blurRad="508000" sx="102000" sy="102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62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962025" y="2498725"/>
            <a:ext cx="3111500" cy="1860550"/>
          </a:xfrm>
          <a:prstGeom prst="rect">
            <a:avLst/>
          </a:prstGeom>
          <a:effectLst>
            <a:outerShdw blurRad="381000" dist="127000" dir="5400000" algn="t" rotWithShape="0">
              <a:schemeClr val="bg1">
                <a:lumMod val="50000"/>
                <a:alpha val="40000"/>
              </a:schemeClr>
            </a:outerShdw>
          </a:effectLst>
        </p:spPr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540350" y="2498725"/>
            <a:ext cx="3111500" cy="1860550"/>
          </a:xfrm>
          <a:prstGeom prst="rect">
            <a:avLst/>
          </a:prstGeom>
          <a:effectLst>
            <a:outerShdw blurRad="381000" dist="127000" dir="5400000" algn="t" rotWithShape="0">
              <a:schemeClr val="bg1">
                <a:lumMod val="50000"/>
                <a:alpha val="40000"/>
              </a:schemeClr>
            </a:outerShdw>
          </a:effectLst>
        </p:spPr>
      </p:sp>
      <p:sp>
        <p:nvSpPr>
          <p:cNvPr id="2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18476" y="2498725"/>
            <a:ext cx="3111500" cy="1860550"/>
          </a:xfrm>
          <a:prstGeom prst="rect">
            <a:avLst/>
          </a:prstGeom>
          <a:effectLst>
            <a:outerShdw blurRad="381000" dist="127000" dir="5400000" algn="t" rotWithShape="0">
              <a:schemeClr val="bg1">
                <a:lumMod val="50000"/>
                <a:alpha val="40000"/>
              </a:schemeClr>
            </a:outerShdw>
          </a:effectLst>
        </p:spPr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30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75734" y="548218"/>
            <a:ext cx="11049991" cy="1441449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24269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57014" cy="6858001"/>
          </a:xfrm>
          <a:custGeom>
            <a:avLst/>
            <a:gdLst>
              <a:gd name="connsiteX0" fmla="*/ 0 w 6857014"/>
              <a:gd name="connsiteY0" fmla="*/ 4602480 h 6858001"/>
              <a:gd name="connsiteX1" fmla="*/ 2255520 w 6857014"/>
              <a:gd name="connsiteY1" fmla="*/ 4602480 h 6858001"/>
              <a:gd name="connsiteX2" fmla="*/ 2255520 w 6857014"/>
              <a:gd name="connsiteY2" fmla="*/ 6858000 h 6858001"/>
              <a:gd name="connsiteX3" fmla="*/ 0 w 6857014"/>
              <a:gd name="connsiteY3" fmla="*/ 6858000 h 6858001"/>
              <a:gd name="connsiteX4" fmla="*/ 2300747 w 6857014"/>
              <a:gd name="connsiteY4" fmla="*/ 2305580 h 6858001"/>
              <a:gd name="connsiteX5" fmla="*/ 6857014 w 6857014"/>
              <a:gd name="connsiteY5" fmla="*/ 2305580 h 6858001"/>
              <a:gd name="connsiteX6" fmla="*/ 6857014 w 6857014"/>
              <a:gd name="connsiteY6" fmla="*/ 6858001 h 6858001"/>
              <a:gd name="connsiteX7" fmla="*/ 2300747 w 6857014"/>
              <a:gd name="connsiteY7" fmla="*/ 6858001 h 6858001"/>
              <a:gd name="connsiteX8" fmla="*/ 0 w 6857014"/>
              <a:gd name="connsiteY8" fmla="*/ 2305578 h 6858001"/>
              <a:gd name="connsiteX9" fmla="*/ 2255520 w 6857014"/>
              <a:gd name="connsiteY9" fmla="*/ 2305578 h 6858001"/>
              <a:gd name="connsiteX10" fmla="*/ 2255520 w 6857014"/>
              <a:gd name="connsiteY10" fmla="*/ 4552421 h 6858001"/>
              <a:gd name="connsiteX11" fmla="*/ 0 w 6857014"/>
              <a:gd name="connsiteY11" fmla="*/ 4552421 h 6858001"/>
              <a:gd name="connsiteX12" fmla="*/ 4601494 w 6857014"/>
              <a:gd name="connsiteY12" fmla="*/ 0 h 6858001"/>
              <a:gd name="connsiteX13" fmla="*/ 6857014 w 6857014"/>
              <a:gd name="connsiteY13" fmla="*/ 0 h 6858001"/>
              <a:gd name="connsiteX14" fmla="*/ 6857014 w 6857014"/>
              <a:gd name="connsiteY14" fmla="*/ 2255520 h 6858001"/>
              <a:gd name="connsiteX15" fmla="*/ 4601494 w 6857014"/>
              <a:gd name="connsiteY15" fmla="*/ 2255520 h 6858001"/>
              <a:gd name="connsiteX16" fmla="*/ 2300747 w 6857014"/>
              <a:gd name="connsiteY16" fmla="*/ 0 h 6858001"/>
              <a:gd name="connsiteX17" fmla="*/ 4556267 w 6857014"/>
              <a:gd name="connsiteY17" fmla="*/ 0 h 6858001"/>
              <a:gd name="connsiteX18" fmla="*/ 4556267 w 6857014"/>
              <a:gd name="connsiteY18" fmla="*/ 2255520 h 6858001"/>
              <a:gd name="connsiteX19" fmla="*/ 2300747 w 6857014"/>
              <a:gd name="connsiteY19" fmla="*/ 2255520 h 6858001"/>
              <a:gd name="connsiteX20" fmla="*/ 1 w 6857014"/>
              <a:gd name="connsiteY20" fmla="*/ 0 h 6858001"/>
              <a:gd name="connsiteX21" fmla="*/ 2255520 w 6857014"/>
              <a:gd name="connsiteY21" fmla="*/ 0 h 6858001"/>
              <a:gd name="connsiteX22" fmla="*/ 2255520 w 6857014"/>
              <a:gd name="connsiteY22" fmla="*/ 2255520 h 6858001"/>
              <a:gd name="connsiteX23" fmla="*/ 1 w 6857014"/>
              <a:gd name="connsiteY23" fmla="*/ 225552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7014" h="6858001">
                <a:moveTo>
                  <a:pt x="0" y="4602480"/>
                </a:moveTo>
                <a:lnTo>
                  <a:pt x="2255520" y="4602480"/>
                </a:lnTo>
                <a:lnTo>
                  <a:pt x="2255520" y="6858000"/>
                </a:lnTo>
                <a:lnTo>
                  <a:pt x="0" y="6858000"/>
                </a:lnTo>
                <a:close/>
                <a:moveTo>
                  <a:pt x="2300747" y="2305580"/>
                </a:moveTo>
                <a:lnTo>
                  <a:pt x="6857014" y="2305580"/>
                </a:lnTo>
                <a:lnTo>
                  <a:pt x="6857014" y="6858001"/>
                </a:lnTo>
                <a:lnTo>
                  <a:pt x="2300747" y="6858001"/>
                </a:lnTo>
                <a:close/>
                <a:moveTo>
                  <a:pt x="0" y="2305578"/>
                </a:moveTo>
                <a:lnTo>
                  <a:pt x="2255520" y="2305578"/>
                </a:lnTo>
                <a:lnTo>
                  <a:pt x="2255520" y="4552421"/>
                </a:lnTo>
                <a:lnTo>
                  <a:pt x="0" y="4552421"/>
                </a:lnTo>
                <a:close/>
                <a:moveTo>
                  <a:pt x="4601494" y="0"/>
                </a:moveTo>
                <a:lnTo>
                  <a:pt x="6857014" y="0"/>
                </a:lnTo>
                <a:lnTo>
                  <a:pt x="6857014" y="2255520"/>
                </a:lnTo>
                <a:lnTo>
                  <a:pt x="4601494" y="2255520"/>
                </a:lnTo>
                <a:close/>
                <a:moveTo>
                  <a:pt x="2300747" y="0"/>
                </a:moveTo>
                <a:lnTo>
                  <a:pt x="4556267" y="0"/>
                </a:lnTo>
                <a:lnTo>
                  <a:pt x="4556267" y="2255520"/>
                </a:lnTo>
                <a:lnTo>
                  <a:pt x="2300747" y="2255520"/>
                </a:lnTo>
                <a:close/>
                <a:moveTo>
                  <a:pt x="1" y="0"/>
                </a:moveTo>
                <a:lnTo>
                  <a:pt x="2255520" y="0"/>
                </a:lnTo>
                <a:lnTo>
                  <a:pt x="2255520" y="2255520"/>
                </a:lnTo>
                <a:lnTo>
                  <a:pt x="1" y="225552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811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799999"/>
            <a:ext cx="12192000" cy="3280001"/>
          </a:xfrm>
          <a:prstGeom prst="rect">
            <a:avLst/>
          </a:prstGeom>
        </p:spPr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313" y="618399"/>
            <a:ext cx="10493375" cy="6962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57700" y="1251131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strike="noStrike" spc="60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Lato" panose="020F0502020204030203" pitchFamily="34" charset="0"/>
              </a:rPr>
              <a:t>CREATIVE</a:t>
            </a:r>
            <a:endParaRPr lang="id-ID" sz="1000" b="1" strike="noStrike" spc="600" dirty="0">
              <a:solidFill>
                <a:schemeClr val="bg1">
                  <a:lumMod val="75000"/>
                </a:schemeClr>
              </a:solidFill>
              <a:latin typeface="HelveticaNeue light" panose="000004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53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47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46437" y="258763"/>
            <a:ext cx="2743202" cy="6340476"/>
          </a:xfrm>
          <a:prstGeom prst="rect">
            <a:avLst/>
          </a:prstGeom>
          <a:effectLst>
            <a:outerShdw blurRad="508000" dist="38100" dir="54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sp>
      <p:sp>
        <p:nvSpPr>
          <p:cNvPr id="18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290513" y="258763"/>
            <a:ext cx="2743200" cy="3516824"/>
          </a:xfrm>
          <a:prstGeom prst="rect">
            <a:avLst/>
          </a:prstGeom>
        </p:spPr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01833" y="258763"/>
            <a:ext cx="2743200" cy="3516824"/>
          </a:xfrm>
          <a:prstGeom prst="rect">
            <a:avLst/>
          </a:prstGeom>
        </p:spPr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57758" y="258763"/>
            <a:ext cx="2743200" cy="351682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65731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3257550" y="590550"/>
            <a:ext cx="2838450" cy="2838450"/>
          </a:xfrm>
          <a:prstGeom prst="rect">
            <a:avLst/>
          </a:prstGeom>
        </p:spPr>
      </p:sp>
      <p:sp>
        <p:nvSpPr>
          <p:cNvPr id="1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" y="3429000"/>
            <a:ext cx="2838450" cy="2838450"/>
          </a:xfrm>
          <a:prstGeom prst="rect">
            <a:avLst/>
          </a:prstGeom>
        </p:spPr>
      </p:sp>
      <p:sp>
        <p:nvSpPr>
          <p:cNvPr id="2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096000" y="3429000"/>
            <a:ext cx="2838450" cy="2838450"/>
          </a:xfrm>
          <a:prstGeom prst="rect">
            <a:avLst/>
          </a:prstGeom>
        </p:spPr>
      </p:sp>
      <p:sp>
        <p:nvSpPr>
          <p:cNvPr id="2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934450" y="590550"/>
            <a:ext cx="2838450" cy="283845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60954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92775" cy="68580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72966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5544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396582" y="1570038"/>
            <a:ext cx="3398837" cy="211296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271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40904" y="859064"/>
            <a:ext cx="5134883" cy="5139872"/>
          </a:xfrm>
          <a:custGeom>
            <a:avLst/>
            <a:gdLst>
              <a:gd name="connsiteX0" fmla="*/ 1192892 w 5134883"/>
              <a:gd name="connsiteY0" fmla="*/ 1377044 h 5139872"/>
              <a:gd name="connsiteX1" fmla="*/ 2385784 w 5134883"/>
              <a:gd name="connsiteY1" fmla="*/ 2569936 h 5139872"/>
              <a:gd name="connsiteX2" fmla="*/ 1192892 w 5134883"/>
              <a:gd name="connsiteY2" fmla="*/ 3762828 h 5139872"/>
              <a:gd name="connsiteX3" fmla="*/ 0 w 5134883"/>
              <a:gd name="connsiteY3" fmla="*/ 2569936 h 5139872"/>
              <a:gd name="connsiteX4" fmla="*/ 2564947 w 5134883"/>
              <a:gd name="connsiteY4" fmla="*/ 0 h 5139872"/>
              <a:gd name="connsiteX5" fmla="*/ 5134883 w 5134883"/>
              <a:gd name="connsiteY5" fmla="*/ 2569936 h 5139872"/>
              <a:gd name="connsiteX6" fmla="*/ 2564947 w 5134883"/>
              <a:gd name="connsiteY6" fmla="*/ 5139872 h 5139872"/>
              <a:gd name="connsiteX7" fmla="*/ 1311321 w 5134883"/>
              <a:gd name="connsiteY7" fmla="*/ 3886246 h 5139872"/>
              <a:gd name="connsiteX8" fmla="*/ 2627631 w 5134883"/>
              <a:gd name="connsiteY8" fmla="*/ 2569936 h 5139872"/>
              <a:gd name="connsiteX9" fmla="*/ 1311321 w 5134883"/>
              <a:gd name="connsiteY9" fmla="*/ 1253626 h 513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34883" h="5139872">
                <a:moveTo>
                  <a:pt x="1192892" y="1377044"/>
                </a:moveTo>
                <a:lnTo>
                  <a:pt x="2385784" y="2569936"/>
                </a:lnTo>
                <a:lnTo>
                  <a:pt x="1192892" y="3762828"/>
                </a:lnTo>
                <a:lnTo>
                  <a:pt x="0" y="2569936"/>
                </a:lnTo>
                <a:close/>
                <a:moveTo>
                  <a:pt x="2564947" y="0"/>
                </a:moveTo>
                <a:lnTo>
                  <a:pt x="5134883" y="2569936"/>
                </a:lnTo>
                <a:lnTo>
                  <a:pt x="2564947" y="5139872"/>
                </a:lnTo>
                <a:lnTo>
                  <a:pt x="1311321" y="3886246"/>
                </a:lnTo>
                <a:lnTo>
                  <a:pt x="2627631" y="2569936"/>
                </a:lnTo>
                <a:lnTo>
                  <a:pt x="1311321" y="12536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412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46063" y="257175"/>
            <a:ext cx="5988050" cy="63436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588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381750" y="0"/>
            <a:ext cx="2905125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286874" y="3429000"/>
            <a:ext cx="2905125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38175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550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9130683" y="2908434"/>
            <a:ext cx="372124" cy="372124"/>
          </a:xfrm>
          <a:custGeom>
            <a:avLst/>
            <a:gdLst>
              <a:gd name="connsiteX0" fmla="*/ 186062 w 372124"/>
              <a:gd name="connsiteY0" fmla="*/ 0 h 372124"/>
              <a:gd name="connsiteX1" fmla="*/ 372124 w 372124"/>
              <a:gd name="connsiteY1" fmla="*/ 186062 h 372124"/>
              <a:gd name="connsiteX2" fmla="*/ 186062 w 372124"/>
              <a:gd name="connsiteY2" fmla="*/ 372124 h 372124"/>
              <a:gd name="connsiteX3" fmla="*/ 0 w 372124"/>
              <a:gd name="connsiteY3" fmla="*/ 186062 h 372124"/>
              <a:gd name="connsiteX4" fmla="*/ 186062 w 372124"/>
              <a:gd name="connsiteY4" fmla="*/ 0 h 37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124" h="372124">
                <a:moveTo>
                  <a:pt x="186062" y="0"/>
                </a:moveTo>
                <a:cubicBezTo>
                  <a:pt x="288821" y="0"/>
                  <a:pt x="372124" y="83303"/>
                  <a:pt x="372124" y="186062"/>
                </a:cubicBezTo>
                <a:cubicBezTo>
                  <a:pt x="372124" y="288821"/>
                  <a:pt x="288821" y="372124"/>
                  <a:pt x="186062" y="372124"/>
                </a:cubicBezTo>
                <a:cubicBezTo>
                  <a:pt x="83303" y="372124"/>
                  <a:pt x="0" y="288821"/>
                  <a:pt x="0" y="186062"/>
                </a:cubicBezTo>
                <a:cubicBezTo>
                  <a:pt x="0" y="83303"/>
                  <a:pt x="83303" y="0"/>
                  <a:pt x="186062" y="0"/>
                </a:cubicBezTo>
                <a:close/>
              </a:path>
            </a:pathLst>
          </a:custGeom>
          <a:effectLst>
            <a:outerShdw blurRad="1270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9661879" y="2908434"/>
            <a:ext cx="372124" cy="372124"/>
          </a:xfrm>
          <a:custGeom>
            <a:avLst/>
            <a:gdLst>
              <a:gd name="connsiteX0" fmla="*/ 186062 w 372124"/>
              <a:gd name="connsiteY0" fmla="*/ 0 h 372124"/>
              <a:gd name="connsiteX1" fmla="*/ 372124 w 372124"/>
              <a:gd name="connsiteY1" fmla="*/ 186062 h 372124"/>
              <a:gd name="connsiteX2" fmla="*/ 186062 w 372124"/>
              <a:gd name="connsiteY2" fmla="*/ 372124 h 372124"/>
              <a:gd name="connsiteX3" fmla="*/ 0 w 372124"/>
              <a:gd name="connsiteY3" fmla="*/ 186062 h 372124"/>
              <a:gd name="connsiteX4" fmla="*/ 186062 w 372124"/>
              <a:gd name="connsiteY4" fmla="*/ 0 h 37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124" h="372124">
                <a:moveTo>
                  <a:pt x="186062" y="0"/>
                </a:moveTo>
                <a:cubicBezTo>
                  <a:pt x="288821" y="0"/>
                  <a:pt x="372124" y="83303"/>
                  <a:pt x="372124" y="186062"/>
                </a:cubicBezTo>
                <a:cubicBezTo>
                  <a:pt x="372124" y="288821"/>
                  <a:pt x="288821" y="372124"/>
                  <a:pt x="186062" y="372124"/>
                </a:cubicBezTo>
                <a:cubicBezTo>
                  <a:pt x="83303" y="372124"/>
                  <a:pt x="0" y="288821"/>
                  <a:pt x="0" y="186062"/>
                </a:cubicBezTo>
                <a:cubicBezTo>
                  <a:pt x="0" y="83303"/>
                  <a:pt x="83303" y="0"/>
                  <a:pt x="186062" y="0"/>
                </a:cubicBezTo>
                <a:close/>
              </a:path>
            </a:pathLst>
          </a:custGeom>
          <a:effectLst>
            <a:outerShdw blurRad="1270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10193075" y="2908434"/>
            <a:ext cx="372124" cy="372124"/>
          </a:xfrm>
          <a:custGeom>
            <a:avLst/>
            <a:gdLst>
              <a:gd name="connsiteX0" fmla="*/ 186062 w 372124"/>
              <a:gd name="connsiteY0" fmla="*/ 0 h 372124"/>
              <a:gd name="connsiteX1" fmla="*/ 372124 w 372124"/>
              <a:gd name="connsiteY1" fmla="*/ 186062 h 372124"/>
              <a:gd name="connsiteX2" fmla="*/ 186062 w 372124"/>
              <a:gd name="connsiteY2" fmla="*/ 372124 h 372124"/>
              <a:gd name="connsiteX3" fmla="*/ 0 w 372124"/>
              <a:gd name="connsiteY3" fmla="*/ 186062 h 372124"/>
              <a:gd name="connsiteX4" fmla="*/ 186062 w 372124"/>
              <a:gd name="connsiteY4" fmla="*/ 0 h 37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124" h="372124">
                <a:moveTo>
                  <a:pt x="186062" y="0"/>
                </a:moveTo>
                <a:cubicBezTo>
                  <a:pt x="288821" y="0"/>
                  <a:pt x="372124" y="83303"/>
                  <a:pt x="372124" y="186062"/>
                </a:cubicBezTo>
                <a:cubicBezTo>
                  <a:pt x="372124" y="288821"/>
                  <a:pt x="288821" y="372124"/>
                  <a:pt x="186062" y="372124"/>
                </a:cubicBezTo>
                <a:cubicBezTo>
                  <a:pt x="83303" y="372124"/>
                  <a:pt x="0" y="288821"/>
                  <a:pt x="0" y="186062"/>
                </a:cubicBezTo>
                <a:cubicBezTo>
                  <a:pt x="0" y="83303"/>
                  <a:pt x="83303" y="0"/>
                  <a:pt x="186062" y="0"/>
                </a:cubicBezTo>
                <a:close/>
              </a:path>
            </a:pathLst>
          </a:custGeom>
          <a:effectLst>
            <a:outerShdw blurRad="1270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10724271" y="2908434"/>
            <a:ext cx="372124" cy="372124"/>
          </a:xfrm>
          <a:custGeom>
            <a:avLst/>
            <a:gdLst>
              <a:gd name="connsiteX0" fmla="*/ 186062 w 372124"/>
              <a:gd name="connsiteY0" fmla="*/ 0 h 372124"/>
              <a:gd name="connsiteX1" fmla="*/ 372124 w 372124"/>
              <a:gd name="connsiteY1" fmla="*/ 186062 h 372124"/>
              <a:gd name="connsiteX2" fmla="*/ 186062 w 372124"/>
              <a:gd name="connsiteY2" fmla="*/ 372124 h 372124"/>
              <a:gd name="connsiteX3" fmla="*/ 0 w 372124"/>
              <a:gd name="connsiteY3" fmla="*/ 186062 h 372124"/>
              <a:gd name="connsiteX4" fmla="*/ 186062 w 372124"/>
              <a:gd name="connsiteY4" fmla="*/ 0 h 37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124" h="372124">
                <a:moveTo>
                  <a:pt x="186062" y="0"/>
                </a:moveTo>
                <a:cubicBezTo>
                  <a:pt x="288821" y="0"/>
                  <a:pt x="372124" y="83303"/>
                  <a:pt x="372124" y="186062"/>
                </a:cubicBezTo>
                <a:cubicBezTo>
                  <a:pt x="372124" y="288821"/>
                  <a:pt x="288821" y="372124"/>
                  <a:pt x="186062" y="372124"/>
                </a:cubicBezTo>
                <a:cubicBezTo>
                  <a:pt x="83303" y="372124"/>
                  <a:pt x="0" y="288821"/>
                  <a:pt x="0" y="186062"/>
                </a:cubicBezTo>
                <a:cubicBezTo>
                  <a:pt x="0" y="83303"/>
                  <a:pt x="83303" y="0"/>
                  <a:pt x="186062" y="0"/>
                </a:cubicBezTo>
                <a:close/>
              </a:path>
            </a:pathLst>
          </a:custGeom>
          <a:effectLst>
            <a:outerShdw blurRad="1270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 userDrawn="1">
            <p:ph type="pic" sz="quarter" idx="11"/>
          </p:nvPr>
        </p:nvSpPr>
        <p:spPr>
          <a:xfrm>
            <a:off x="8599487" y="2908434"/>
            <a:ext cx="372124" cy="372124"/>
          </a:xfrm>
          <a:custGeom>
            <a:avLst/>
            <a:gdLst>
              <a:gd name="connsiteX0" fmla="*/ 186062 w 372124"/>
              <a:gd name="connsiteY0" fmla="*/ 0 h 372124"/>
              <a:gd name="connsiteX1" fmla="*/ 372124 w 372124"/>
              <a:gd name="connsiteY1" fmla="*/ 186062 h 372124"/>
              <a:gd name="connsiteX2" fmla="*/ 186062 w 372124"/>
              <a:gd name="connsiteY2" fmla="*/ 372124 h 372124"/>
              <a:gd name="connsiteX3" fmla="*/ 0 w 372124"/>
              <a:gd name="connsiteY3" fmla="*/ 186062 h 372124"/>
              <a:gd name="connsiteX4" fmla="*/ 186062 w 372124"/>
              <a:gd name="connsiteY4" fmla="*/ 0 h 37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124" h="372124">
                <a:moveTo>
                  <a:pt x="186062" y="0"/>
                </a:moveTo>
                <a:cubicBezTo>
                  <a:pt x="288821" y="0"/>
                  <a:pt x="372124" y="83303"/>
                  <a:pt x="372124" y="186062"/>
                </a:cubicBezTo>
                <a:cubicBezTo>
                  <a:pt x="372124" y="288821"/>
                  <a:pt x="288821" y="372124"/>
                  <a:pt x="186062" y="372124"/>
                </a:cubicBezTo>
                <a:cubicBezTo>
                  <a:pt x="83303" y="372124"/>
                  <a:pt x="0" y="288821"/>
                  <a:pt x="0" y="186062"/>
                </a:cubicBezTo>
                <a:cubicBezTo>
                  <a:pt x="0" y="83303"/>
                  <a:pt x="83303" y="0"/>
                  <a:pt x="186062" y="0"/>
                </a:cubicBezTo>
                <a:close/>
              </a:path>
            </a:pathLst>
          </a:custGeom>
          <a:effectLst>
            <a:outerShdw blurRad="1270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503885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794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3" grpId="0"/>
      <p:bldP spid="4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9" Type="http://schemas.openxmlformats.org/officeDocument/2006/relationships/slideLayout" Target="../slideLayouts/slideLayout56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9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63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41" Type="http://schemas.openxmlformats.org/officeDocument/2006/relationships/slideLayout" Target="../slideLayouts/slideLayout58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6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4" Type="http://schemas.openxmlformats.org/officeDocument/2006/relationships/slideLayout" Target="../slideLayouts/slideLayout61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43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26" Type="http://schemas.openxmlformats.org/officeDocument/2006/relationships/slideLayout" Target="../slideLayouts/slideLayout89.xml"/><Relationship Id="rId39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34" Type="http://schemas.openxmlformats.org/officeDocument/2006/relationships/slideLayout" Target="../slideLayouts/slideLayout97.xml"/><Relationship Id="rId42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88.xml"/><Relationship Id="rId33" Type="http://schemas.openxmlformats.org/officeDocument/2006/relationships/slideLayout" Target="../slideLayouts/slideLayout96.xml"/><Relationship Id="rId38" Type="http://schemas.openxmlformats.org/officeDocument/2006/relationships/slideLayout" Target="../slideLayouts/slideLayout101.xml"/><Relationship Id="rId46" Type="http://schemas.openxmlformats.org/officeDocument/2006/relationships/theme" Target="../theme/theme3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92.xml"/><Relationship Id="rId41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95.xml"/><Relationship Id="rId37" Type="http://schemas.openxmlformats.org/officeDocument/2006/relationships/slideLayout" Target="../slideLayouts/slideLayout100.xml"/><Relationship Id="rId40" Type="http://schemas.openxmlformats.org/officeDocument/2006/relationships/slideLayout" Target="../slideLayouts/slideLayout103.xml"/><Relationship Id="rId45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91.xml"/><Relationship Id="rId36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94.xml"/><Relationship Id="rId44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93.xml"/><Relationship Id="rId35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AEBCD486-8F28-477F-B103-3DFE12DD40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76263" y="547688"/>
            <a:ext cx="110299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0000" rIns="91440" bIns="9000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66" r:id="rId13"/>
    <p:sldLayoutId id="2147483967" r:id="rId14"/>
    <p:sldLayoutId id="2147483968" r:id="rId15"/>
    <p:sldLayoutId id="2147483969" r:id="rId16"/>
    <p:sldLayoutId id="2147483970" r:id="rId17"/>
  </p:sldLayoutIdLst>
  <p:txStyles>
    <p:titleStyle>
      <a:lvl1pPr algn="l" defTabSz="684213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37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684213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3700">
          <a:solidFill>
            <a:schemeClr val="accent1"/>
          </a:solidFill>
          <a:latin typeface="Roboto" panose="02000000000000000000" pitchFamily="2" charset="0"/>
          <a:ea typeface="맑은 고딕" panose="020B0503020000020004" pitchFamily="50" charset="-127"/>
        </a:defRPr>
      </a:lvl2pPr>
      <a:lvl3pPr algn="l" defTabSz="684213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3700">
          <a:solidFill>
            <a:schemeClr val="accent1"/>
          </a:solidFill>
          <a:latin typeface="Roboto" panose="02000000000000000000" pitchFamily="2" charset="0"/>
          <a:ea typeface="맑은 고딕" panose="020B0503020000020004" pitchFamily="50" charset="-127"/>
        </a:defRPr>
      </a:lvl3pPr>
      <a:lvl4pPr algn="l" defTabSz="684213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3700">
          <a:solidFill>
            <a:schemeClr val="accent1"/>
          </a:solidFill>
          <a:latin typeface="Roboto" panose="02000000000000000000" pitchFamily="2" charset="0"/>
          <a:ea typeface="맑은 고딕" panose="020B0503020000020004" pitchFamily="50" charset="-127"/>
        </a:defRPr>
      </a:lvl4pPr>
      <a:lvl5pPr algn="l" defTabSz="684213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3700">
          <a:solidFill>
            <a:schemeClr val="accent1"/>
          </a:solidFill>
          <a:latin typeface="Roboto" panose="02000000000000000000" pitchFamily="2" charset="0"/>
          <a:ea typeface="맑은 고딕" panose="020B0503020000020004" pitchFamily="50" charset="-127"/>
        </a:defRPr>
      </a:lvl5pPr>
      <a:lvl6pPr marL="457200" algn="l" defTabSz="684213" rtl="0" fontAlgn="base" latinLnBrk="1">
        <a:lnSpc>
          <a:spcPct val="110000"/>
        </a:lnSpc>
        <a:spcBef>
          <a:spcPct val="0"/>
        </a:spcBef>
        <a:spcAft>
          <a:spcPct val="0"/>
        </a:spcAft>
        <a:defRPr sz="3700">
          <a:solidFill>
            <a:schemeClr val="accent1"/>
          </a:solidFill>
          <a:latin typeface="Roboto" panose="02000000000000000000" pitchFamily="2" charset="0"/>
          <a:ea typeface="맑은 고딕" panose="020B0503020000020004" pitchFamily="50" charset="-127"/>
        </a:defRPr>
      </a:lvl6pPr>
      <a:lvl7pPr marL="914400" algn="l" defTabSz="684213" rtl="0" fontAlgn="base" latinLnBrk="1">
        <a:lnSpc>
          <a:spcPct val="110000"/>
        </a:lnSpc>
        <a:spcBef>
          <a:spcPct val="0"/>
        </a:spcBef>
        <a:spcAft>
          <a:spcPct val="0"/>
        </a:spcAft>
        <a:defRPr sz="3700">
          <a:solidFill>
            <a:schemeClr val="accent1"/>
          </a:solidFill>
          <a:latin typeface="Roboto" panose="02000000000000000000" pitchFamily="2" charset="0"/>
          <a:ea typeface="맑은 고딕" panose="020B0503020000020004" pitchFamily="50" charset="-127"/>
        </a:defRPr>
      </a:lvl7pPr>
      <a:lvl8pPr marL="1371600" algn="l" defTabSz="684213" rtl="0" fontAlgn="base" latinLnBrk="1">
        <a:lnSpc>
          <a:spcPct val="110000"/>
        </a:lnSpc>
        <a:spcBef>
          <a:spcPct val="0"/>
        </a:spcBef>
        <a:spcAft>
          <a:spcPct val="0"/>
        </a:spcAft>
        <a:defRPr sz="3700">
          <a:solidFill>
            <a:schemeClr val="accent1"/>
          </a:solidFill>
          <a:latin typeface="Roboto" panose="02000000000000000000" pitchFamily="2" charset="0"/>
          <a:ea typeface="맑은 고딕" panose="020B0503020000020004" pitchFamily="50" charset="-127"/>
        </a:defRPr>
      </a:lvl8pPr>
      <a:lvl9pPr marL="1828800" algn="l" defTabSz="684213" rtl="0" fontAlgn="base" latinLnBrk="1">
        <a:lnSpc>
          <a:spcPct val="110000"/>
        </a:lnSpc>
        <a:spcBef>
          <a:spcPct val="0"/>
        </a:spcBef>
        <a:spcAft>
          <a:spcPct val="0"/>
        </a:spcAft>
        <a:defRPr sz="3700">
          <a:solidFill>
            <a:schemeClr val="accent1"/>
          </a:solidFill>
          <a:latin typeface="Roboto" panose="02000000000000000000" pitchFamily="2" charset="0"/>
          <a:ea typeface="맑은 고딕" panose="020B0503020000020004" pitchFamily="50" charset="-127"/>
        </a:defRPr>
      </a:lvl9pPr>
    </p:titleStyle>
    <p:bodyStyle>
      <a:lvl1pPr algn="l" defTabSz="684213" rtl="0" eaLnBrk="0" fontAlgn="base" latinLnBrk="1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defRPr sz="4500" kern="1200">
          <a:solidFill>
            <a:schemeClr val="tx1"/>
          </a:solidFill>
          <a:latin typeface="+mn-lt"/>
          <a:ea typeface="+mn-ea"/>
          <a:cs typeface="+mn-cs"/>
        </a:defRPr>
      </a:lvl1pPr>
      <a:lvl2pPr marL="512763" indent="-169863" algn="l" defTabSz="684213" rtl="0" eaLnBrk="0" fontAlgn="base" latinLnBrk="1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defTabSz="684213" rtl="0" eaLnBrk="0" fontAlgn="base" latinLnBrk="1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563" indent="-169863" algn="l" defTabSz="684213" rtl="0" eaLnBrk="0" fontAlgn="base" latinLnBrk="1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463" indent="-169863" algn="l" defTabSz="684213" rtl="0" eaLnBrk="0" fontAlgn="base" latinLnBrk="1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4" indent="-171442" algn="l" defTabSz="68576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83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4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3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1518678" y="6437619"/>
            <a:ext cx="60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400" b="0" i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50" charset="0"/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‹#›</a:t>
            </a:fld>
            <a:endParaRPr lang="id-ID" sz="1200" b="0" i="0" dirty="0">
              <a:solidFill>
                <a:schemeClr val="bg1">
                  <a:lumMod val="85000"/>
                </a:schemeClr>
              </a:solidFill>
              <a:latin typeface="Montserrat" panose="00000500000000000000" pitchFamily="50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46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  <p:sldLayoutId id="2147483994" r:id="rId23"/>
    <p:sldLayoutId id="2147483995" r:id="rId24"/>
    <p:sldLayoutId id="2147483996" r:id="rId25"/>
    <p:sldLayoutId id="2147483997" r:id="rId26"/>
    <p:sldLayoutId id="2147483998" r:id="rId27"/>
    <p:sldLayoutId id="2147483999" r:id="rId28"/>
    <p:sldLayoutId id="2147484000" r:id="rId29"/>
    <p:sldLayoutId id="2147484001" r:id="rId30"/>
    <p:sldLayoutId id="2147484002" r:id="rId31"/>
    <p:sldLayoutId id="2147484003" r:id="rId32"/>
    <p:sldLayoutId id="2147484004" r:id="rId33"/>
    <p:sldLayoutId id="2147484005" r:id="rId34"/>
    <p:sldLayoutId id="2147484006" r:id="rId35"/>
    <p:sldLayoutId id="2147484007" r:id="rId36"/>
    <p:sldLayoutId id="2147484008" r:id="rId37"/>
    <p:sldLayoutId id="2147484009" r:id="rId38"/>
    <p:sldLayoutId id="2147484010" r:id="rId39"/>
    <p:sldLayoutId id="2147484011" r:id="rId40"/>
    <p:sldLayoutId id="2147484012" r:id="rId41"/>
    <p:sldLayoutId id="2147484013" r:id="rId42"/>
    <p:sldLayoutId id="2147484014" r:id="rId43"/>
    <p:sldLayoutId id="2147484015" r:id="rId44"/>
    <p:sldLayoutId id="2147484016" r:id="rId45"/>
    <p:sldLayoutId id="2147484017" r:id="rId4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1518678" y="6437619"/>
            <a:ext cx="60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400" b="0" i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50" charset="0"/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‹#›</a:t>
            </a:fld>
            <a:endParaRPr lang="id-ID" sz="1200" b="0" i="0" dirty="0">
              <a:solidFill>
                <a:schemeClr val="bg1">
                  <a:lumMod val="85000"/>
                </a:schemeClr>
              </a:solidFill>
              <a:latin typeface="Montserrat" panose="00000500000000000000" pitchFamily="50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38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  <p:sldLayoutId id="2147484051" r:id="rId33"/>
    <p:sldLayoutId id="2147484052" r:id="rId34"/>
    <p:sldLayoutId id="2147484053" r:id="rId35"/>
    <p:sldLayoutId id="2147484054" r:id="rId36"/>
    <p:sldLayoutId id="2147484055" r:id="rId37"/>
    <p:sldLayoutId id="2147484056" r:id="rId38"/>
    <p:sldLayoutId id="2147484057" r:id="rId39"/>
    <p:sldLayoutId id="2147484058" r:id="rId40"/>
    <p:sldLayoutId id="2147484059" r:id="rId41"/>
    <p:sldLayoutId id="2147484060" r:id="rId42"/>
    <p:sldLayoutId id="2147484061" r:id="rId43"/>
    <p:sldLayoutId id="2147484062" r:id="rId44"/>
    <p:sldLayoutId id="2147484063" r:id="rId4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idi.or.kr/board/view?pageNum=7&amp;rowCnt=10&amp;menuId=MENU02386&amp;maxIndex=00487905939998&amp;minIndex=00487901919998&amp;schType=0&amp;schText=&amp;categoryId=&amp;continent=&amp;country=&amp;upDown=0&amp;boardStyle=&amp;no1=26&amp;linkId=48790221" TargetMode="Externa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visme.co/blog/data-visualization-type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mpbio.sookmyung.ac.kr/~journal/" TargetMode="Externa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s.envato.com/" TargetMode="External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9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6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hyperlink" Target="http://compbio.sookmyung.ac.kr/~journal/" TargetMode="Externa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1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13.png"/><Relationship Id="rId4" Type="http://schemas.openxmlformats.org/officeDocument/2006/relationships/image" Target="../media/image10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0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2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3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31D768-EF6C-4C3A-9348-5F981BEDD5E9}"/>
              </a:ext>
            </a:extLst>
          </p:cNvPr>
          <p:cNvSpPr txBox="1"/>
          <p:nvPr/>
        </p:nvSpPr>
        <p:spPr>
          <a:xfrm>
            <a:off x="2347383" y="2413338"/>
            <a:ext cx="7497234" cy="203132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 &lt;  R &amp; D </a:t>
            </a:r>
            <a:r>
              <a:rPr lang="ko-KR" altLang="en-US" dirty="0">
                <a:solidFill>
                  <a:schemeClr val="bg1"/>
                </a:solidFill>
              </a:rPr>
              <a:t>분야에서의 데이터분석은 결국 </a:t>
            </a:r>
            <a:r>
              <a:rPr lang="en-US" altLang="ko-KR" dirty="0">
                <a:solidFill>
                  <a:schemeClr val="bg1"/>
                </a:solidFill>
              </a:rPr>
              <a:t>Archiving </a:t>
            </a:r>
            <a:r>
              <a:rPr lang="ko-KR" altLang="en-US" dirty="0">
                <a:solidFill>
                  <a:schemeClr val="bg1"/>
                </a:solidFill>
              </a:rPr>
              <a:t>으로 귀결</a:t>
            </a:r>
            <a:r>
              <a:rPr lang="en-US" altLang="ko-KR" dirty="0">
                <a:solidFill>
                  <a:schemeClr val="bg1"/>
                </a:solidFill>
              </a:rPr>
              <a:t> &gt;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Research (Science) – </a:t>
            </a:r>
            <a:r>
              <a:rPr lang="ko-KR" altLang="en-US" dirty="0">
                <a:solidFill>
                  <a:schemeClr val="bg1"/>
                </a:solidFill>
              </a:rPr>
              <a:t>새로운 </a:t>
            </a:r>
            <a:r>
              <a:rPr lang="en-US" altLang="ko-KR" dirty="0">
                <a:solidFill>
                  <a:schemeClr val="bg1"/>
                </a:solidFill>
              </a:rPr>
              <a:t>Finding -&gt; </a:t>
            </a:r>
            <a:r>
              <a:rPr lang="ko-KR" altLang="en-US" dirty="0">
                <a:solidFill>
                  <a:schemeClr val="bg1"/>
                </a:solidFill>
              </a:rPr>
              <a:t>논문화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Development (Engineering)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-&gt;</a:t>
            </a:r>
            <a:r>
              <a:rPr lang="ko-KR" altLang="en-US" dirty="0">
                <a:solidFill>
                  <a:schemeClr val="bg1"/>
                </a:solidFill>
              </a:rPr>
              <a:t> 특허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물론 회사내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혹은 연구소내 내부적으로 활용될 수 있습니다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7100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17B47BEA-2DFB-430C-BC04-2588C8ADE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860402"/>
              </p:ext>
            </p:extLst>
          </p:nvPr>
        </p:nvGraphicFramePr>
        <p:xfrm>
          <a:off x="766986" y="855495"/>
          <a:ext cx="8716341" cy="4627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0" name="비트맵 이미지" r:id="rId3" imgW="11601360" imgH="6159600" progId="Paint.Picture">
                  <p:embed/>
                </p:oleObj>
              </mc:Choice>
              <mc:Fallback>
                <p:oleObj name="비트맵 이미지" r:id="rId3" imgW="11601360" imgH="61596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6986" y="855495"/>
                        <a:ext cx="8716341" cy="46277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B916FA50-68AE-4C72-9FDA-7E03D3E20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1342383" cy="58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1"/>
                </a:solidFill>
              </a:rPr>
              <a:t>특허 검색</a:t>
            </a:r>
            <a:endParaRPr lang="en-US" altLang="ko-KR" sz="32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2EE1C-3CCE-47AA-AD96-CB50D04E539A}"/>
              </a:ext>
            </a:extLst>
          </p:cNvPr>
          <p:cNvSpPr txBox="1"/>
          <p:nvPr/>
        </p:nvSpPr>
        <p:spPr>
          <a:xfrm>
            <a:off x="766986" y="5751691"/>
            <a:ext cx="9116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특허검색 및 리서치를 담당하는 변리사가 있는 좋은 회사는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데이터 분석가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혹은 데이터 관련 연구자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가 직접 이런 일들을 할 필요 없지만</a:t>
            </a:r>
            <a:r>
              <a:rPr lang="en-US" altLang="ko-KR" dirty="0">
                <a:solidFill>
                  <a:schemeClr val="bg1"/>
                </a:solidFill>
              </a:rPr>
              <a:t>..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405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B916FA50-68AE-4C72-9FDA-7E03D3E20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1342383" cy="58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1"/>
                </a:solidFill>
              </a:rPr>
              <a:t>특허 검색</a:t>
            </a:r>
            <a:endParaRPr lang="en-US" altLang="ko-KR" sz="32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FA70-C25C-4931-93A9-DAD16E976ABB}"/>
              </a:ext>
            </a:extLst>
          </p:cNvPr>
          <p:cNvSpPr txBox="1"/>
          <p:nvPr/>
        </p:nvSpPr>
        <p:spPr>
          <a:xfrm>
            <a:off x="686411" y="883143"/>
            <a:ext cx="104549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hlinkClick r:id="rId3"/>
              </a:rPr>
              <a:t>https://www.khidi.or.kr/board/view?pageNum=7&amp;rowCnt=10&amp;menuId=MENU02386&amp;maxIndex=00487905939998&amp;minIndex=00487901919998&amp;schType=0&amp;schText=&amp;categoryId=&amp;continent=&amp;country=&amp;upDown=0&amp;boardStyle=&amp;no1=26&amp;linkId=48790221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08FC39E0-9599-472A-B82A-4ABA286AEB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40726"/>
              </p:ext>
            </p:extLst>
          </p:nvPr>
        </p:nvGraphicFramePr>
        <p:xfrm>
          <a:off x="783833" y="1917930"/>
          <a:ext cx="4763813" cy="4477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9" name="비트맵 이미지" r:id="rId4" imgW="7626240" imgH="7169040" progId="Paint.Picture">
                  <p:embed/>
                </p:oleObj>
              </mc:Choice>
              <mc:Fallback>
                <p:oleObj name="비트맵 이미지" r:id="rId4" imgW="7626240" imgH="7169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3833" y="1917930"/>
                        <a:ext cx="4763813" cy="4477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B7B2EBBE-57A0-404B-BF16-D5B977A5F1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386702"/>
              </p:ext>
            </p:extLst>
          </p:nvPr>
        </p:nvGraphicFramePr>
        <p:xfrm>
          <a:off x="6546767" y="1917929"/>
          <a:ext cx="4594566" cy="4477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0" name="비트맵 이미지" r:id="rId6" imgW="7467480" imgH="7277040" progId="Paint.Picture">
                  <p:embed/>
                </p:oleObj>
              </mc:Choice>
              <mc:Fallback>
                <p:oleObj name="비트맵 이미지" r:id="rId6" imgW="7467480" imgH="7277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46767" y="1917929"/>
                        <a:ext cx="4594566" cy="4477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1319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텍스트 개체 틀 6">
            <a:extLst>
              <a:ext uri="{FF2B5EF4-FFF2-40B4-BE49-F238E27FC236}">
                <a16:creationId xmlns:a16="http://schemas.microsoft.com/office/drawing/2014/main" id="{B32D712A-C488-4A50-B693-86F104373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809" y="2227263"/>
            <a:ext cx="11342383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4800" dirty="0">
                <a:solidFill>
                  <a:schemeClr val="accent1"/>
                </a:solidFill>
              </a:rPr>
              <a:t>Data Analysis Report &amp; Visualization</a:t>
            </a:r>
          </a:p>
        </p:txBody>
      </p:sp>
      <p:sp>
        <p:nvSpPr>
          <p:cNvPr id="5" name="텍스트 개체 틀 10">
            <a:extLst>
              <a:ext uri="{FF2B5EF4-FFF2-40B4-BE49-F238E27FC236}">
                <a16:creationId xmlns:a16="http://schemas.microsoft.com/office/drawing/2014/main" id="{F624AEB1-667F-4EB8-89FF-E6880F87C351}"/>
              </a:ext>
            </a:extLst>
          </p:cNvPr>
          <p:cNvSpPr txBox="1">
            <a:spLocks/>
          </p:cNvSpPr>
          <p:nvPr/>
        </p:nvSpPr>
        <p:spPr>
          <a:xfrm>
            <a:off x="576263" y="5205413"/>
            <a:ext cx="11039475" cy="595312"/>
          </a:xfrm>
          <a:prstGeom prst="rect">
            <a:avLst/>
          </a:prstGeom>
        </p:spPr>
        <p:txBody>
          <a:bodyPr tIns="120000" bIns="120000"/>
          <a:lstStyle>
            <a:lvl1pPr marL="0" indent="0" algn="ctr" defTabSz="514337" rtl="0" eaLnBrk="1" latinLnBrk="1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accent5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5753" indent="-128585" algn="l" defTabSz="514337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21" indent="-128585" algn="l" defTabSz="514337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90" indent="-128585" algn="l" defTabSz="514337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59" indent="-128585" algn="l" defTabSz="514337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27" indent="-128585" algn="l" defTabSz="514337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6" indent="-128585" algn="l" defTabSz="514337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5" indent="-128585" algn="l" defTabSz="514337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3" indent="-128585" algn="l" defTabSz="514337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1333" dirty="0" err="1"/>
              <a:t>Jeong</a:t>
            </a:r>
            <a:r>
              <a:rPr lang="en-US" altLang="ko-KR" sz="1333" dirty="0"/>
              <a:t> </a:t>
            </a:r>
            <a:r>
              <a:rPr lang="en-US" altLang="ko-KR" sz="1333" dirty="0" err="1"/>
              <a:t>Hoon</a:t>
            </a:r>
            <a:r>
              <a:rPr lang="en-US" altLang="ko-KR" sz="1333" dirty="0"/>
              <a:t> Lee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333" dirty="0"/>
              <a:t>이정훈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D955A1-911F-48FF-8F54-62F29A633F9F}"/>
              </a:ext>
            </a:extLst>
          </p:cNvPr>
          <p:cNvSpPr txBox="1"/>
          <p:nvPr/>
        </p:nvSpPr>
        <p:spPr>
          <a:xfrm>
            <a:off x="1151467" y="37163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https://visme.co/blog/data-visualization-types/</a:t>
            </a:r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>
            <a:extLst>
              <a:ext uri="{FF2B5EF4-FFF2-40B4-BE49-F238E27FC236}">
                <a16:creationId xmlns:a16="http://schemas.microsoft.com/office/drawing/2014/main" id="{B660C6F2-C594-431E-B337-AFE26CA7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35" y="890378"/>
            <a:ext cx="10390909" cy="584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A30A0793-662C-411C-A87A-DD2DABB16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96" y="186266"/>
            <a:ext cx="10311257" cy="58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/>
                </a:solidFill>
              </a:rPr>
              <a:t>Bar-plot</a:t>
            </a:r>
          </a:p>
        </p:txBody>
      </p:sp>
    </p:spTree>
    <p:extLst>
      <p:ext uri="{BB962C8B-B14F-4D97-AF65-F5344CB8AC3E}">
        <p14:creationId xmlns:p14="http://schemas.microsoft.com/office/powerpoint/2010/main" val="165907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A30A0793-662C-411C-A87A-DD2DABB16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96" y="186266"/>
            <a:ext cx="10311257" cy="58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/>
                </a:solidFill>
              </a:rPr>
              <a:t>Histogram (Bar-plot)</a:t>
            </a:r>
          </a:p>
        </p:txBody>
      </p:sp>
      <p:pic>
        <p:nvPicPr>
          <p:cNvPr id="138242" name="Picture 2">
            <a:extLst>
              <a:ext uri="{FF2B5EF4-FFF2-40B4-BE49-F238E27FC236}">
                <a16:creationId xmlns:a16="http://schemas.microsoft.com/office/drawing/2014/main" id="{265063A7-96B7-406D-AD1D-DA2896E31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785" y="1003966"/>
            <a:ext cx="9068430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58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1D683AF-8E97-49A3-A1AE-85607F3FAB7A}"/>
              </a:ext>
            </a:extLst>
          </p:cNvPr>
          <p:cNvGrpSpPr/>
          <p:nvPr/>
        </p:nvGrpSpPr>
        <p:grpSpPr>
          <a:xfrm>
            <a:off x="267915" y="2381956"/>
            <a:ext cx="11473881" cy="3310016"/>
            <a:chOff x="1743647" y="2966605"/>
            <a:chExt cx="9388550" cy="2708434"/>
          </a:xfrm>
        </p:grpSpPr>
        <p:pic>
          <p:nvPicPr>
            <p:cNvPr id="140290" name="Picture 2" descr="stacked density plot - General - RStudio Community">
              <a:extLst>
                <a:ext uri="{FF2B5EF4-FFF2-40B4-BE49-F238E27FC236}">
                  <a16:creationId xmlns:a16="http://schemas.microsoft.com/office/drawing/2014/main" id="{109596E0-523D-447F-B421-4A704684E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647" y="2966605"/>
              <a:ext cx="4932807" cy="270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292" name="Picture 4" descr="r - ggplot2: how to add sample numbers to density plot? - Stack Overflow">
              <a:extLst>
                <a:ext uri="{FF2B5EF4-FFF2-40B4-BE49-F238E27FC236}">
                  <a16:creationId xmlns:a16="http://schemas.microsoft.com/office/drawing/2014/main" id="{9D46140B-4F9E-40FD-9DC5-22A13608D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095" y="2966605"/>
              <a:ext cx="4234102" cy="270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4AF2A8BF-6529-4D86-897C-885355E8D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96" y="186266"/>
            <a:ext cx="10311257" cy="58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/>
                </a:solidFill>
              </a:rPr>
              <a:t>Density plot</a:t>
            </a:r>
          </a:p>
        </p:txBody>
      </p:sp>
    </p:spTree>
    <p:extLst>
      <p:ext uri="{BB962C8B-B14F-4D97-AF65-F5344CB8AC3E}">
        <p14:creationId xmlns:p14="http://schemas.microsoft.com/office/powerpoint/2010/main" val="2948718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>
            <a:extLst>
              <a:ext uri="{FF2B5EF4-FFF2-40B4-BE49-F238E27FC236}">
                <a16:creationId xmlns:a16="http://schemas.microsoft.com/office/drawing/2014/main" id="{29F2CFCC-242F-4AAB-99C8-C68FACCF9E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5" b="14074"/>
          <a:stretch/>
        </p:blipFill>
        <p:spPr bwMode="auto">
          <a:xfrm>
            <a:off x="852884" y="868399"/>
            <a:ext cx="10486231" cy="560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F0F8F7F8-12AA-4BAB-B29D-5A83EDCD3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96" y="186266"/>
            <a:ext cx="10311257" cy="58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/>
                </a:solidFill>
              </a:rPr>
              <a:t>Boxplot</a:t>
            </a:r>
          </a:p>
        </p:txBody>
      </p:sp>
    </p:spTree>
    <p:extLst>
      <p:ext uri="{BB962C8B-B14F-4D97-AF65-F5344CB8AC3E}">
        <p14:creationId xmlns:p14="http://schemas.microsoft.com/office/powerpoint/2010/main" val="89179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F0F8F7F8-12AA-4BAB-B29D-5A83EDCD3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96" y="186266"/>
            <a:ext cx="10311257" cy="58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/>
                </a:solidFill>
              </a:rPr>
              <a:t>Boxplot with jitter plot</a:t>
            </a:r>
          </a:p>
        </p:txBody>
      </p:sp>
      <p:pic>
        <p:nvPicPr>
          <p:cNvPr id="142338" name="Picture 2">
            <a:extLst>
              <a:ext uri="{FF2B5EF4-FFF2-40B4-BE49-F238E27FC236}">
                <a16:creationId xmlns:a16="http://schemas.microsoft.com/office/drawing/2014/main" id="{0B7B7515-48F5-4814-BC6A-1654F7A27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334" y="1035001"/>
            <a:ext cx="8367332" cy="557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125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>
            <a:extLst>
              <a:ext uri="{FF2B5EF4-FFF2-40B4-BE49-F238E27FC236}">
                <a16:creationId xmlns:a16="http://schemas.microsoft.com/office/drawing/2014/main" id="{37CA49D4-A92C-4E1A-B46A-B3B829B76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9"/>
          <a:stretch/>
        </p:blipFill>
        <p:spPr bwMode="auto">
          <a:xfrm>
            <a:off x="2720398" y="942622"/>
            <a:ext cx="6751205" cy="560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EC67294A-86EC-4BD1-9776-91EA1EBC9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96" y="186266"/>
            <a:ext cx="10311257" cy="58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/>
                </a:solidFill>
              </a:rPr>
              <a:t>Heatmap</a:t>
            </a:r>
          </a:p>
        </p:txBody>
      </p:sp>
    </p:spTree>
    <p:extLst>
      <p:ext uri="{BB962C8B-B14F-4D97-AF65-F5344CB8AC3E}">
        <p14:creationId xmlns:p14="http://schemas.microsoft.com/office/powerpoint/2010/main" val="2080600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A30A0793-662C-411C-A87A-DD2DABB16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96" y="186266"/>
            <a:ext cx="10311257" cy="58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/>
                </a:solidFill>
              </a:rPr>
              <a:t>Pie plot</a:t>
            </a:r>
          </a:p>
        </p:txBody>
      </p:sp>
      <p:pic>
        <p:nvPicPr>
          <p:cNvPr id="130050" name="Picture 2" descr="types of graphs - most frequently used visuals pie chart">
            <a:extLst>
              <a:ext uri="{FF2B5EF4-FFF2-40B4-BE49-F238E27FC236}">
                <a16:creationId xmlns:a16="http://schemas.microsoft.com/office/drawing/2014/main" id="{7A24BD5A-1250-48ED-B90A-670D39FC6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92" y="1046672"/>
            <a:ext cx="9266540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10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8A0F0-3417-4667-B5DA-27A31885570A}"/>
              </a:ext>
            </a:extLst>
          </p:cNvPr>
          <p:cNvSpPr txBox="1"/>
          <p:nvPr/>
        </p:nvSpPr>
        <p:spPr>
          <a:xfrm>
            <a:off x="1200855" y="1184113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3"/>
              </a:rPr>
              <a:t>http://compbio.sookmyung.ac.kr/~journal/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79B56C13-3A69-49D9-B412-324AF9398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509726"/>
              </p:ext>
            </p:extLst>
          </p:nvPr>
        </p:nvGraphicFramePr>
        <p:xfrm>
          <a:off x="1200855" y="1764948"/>
          <a:ext cx="5251450" cy="389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2" name="비트맵 이미지" r:id="rId4" imgW="5251320" imgH="3892680" progId="Paint.Picture">
                  <p:embed/>
                </p:oleObj>
              </mc:Choice>
              <mc:Fallback>
                <p:oleObj name="비트맵 이미지" r:id="rId4" imgW="5251320" imgH="38926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855" y="1764948"/>
                        <a:ext cx="5251450" cy="389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056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A30A0793-662C-411C-A87A-DD2DABB16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96" y="186265"/>
            <a:ext cx="10311257" cy="134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/>
                </a:solidFill>
              </a:rPr>
              <a:t>Multi-Layer</a:t>
            </a:r>
          </a:p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/>
                </a:solidFill>
              </a:rPr>
              <a:t>Pie Chart</a:t>
            </a:r>
          </a:p>
        </p:txBody>
      </p:sp>
      <p:pic>
        <p:nvPicPr>
          <p:cNvPr id="131074" name="Picture 2">
            <a:extLst>
              <a:ext uri="{FF2B5EF4-FFF2-40B4-BE49-F238E27FC236}">
                <a16:creationId xmlns:a16="http://schemas.microsoft.com/office/drawing/2014/main" id="{6287123F-49ED-460F-94A5-2092ED241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819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A30A0793-662C-411C-A87A-DD2DABB16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96" y="186265"/>
            <a:ext cx="10311257" cy="134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/>
                </a:solidFill>
              </a:rPr>
              <a:t>Line plot</a:t>
            </a:r>
          </a:p>
        </p:txBody>
      </p:sp>
      <p:pic>
        <p:nvPicPr>
          <p:cNvPr id="132098" name="Picture 2">
            <a:extLst>
              <a:ext uri="{FF2B5EF4-FFF2-40B4-BE49-F238E27FC236}">
                <a16:creationId xmlns:a16="http://schemas.microsoft.com/office/drawing/2014/main" id="{2509757C-D657-4C04-9A7E-45111E1E1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987" y="1310375"/>
            <a:ext cx="8244027" cy="515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588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A30A0793-662C-411C-A87A-DD2DABB16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96" y="186266"/>
            <a:ext cx="10311257" cy="81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/>
                </a:solidFill>
              </a:rPr>
              <a:t>scatter plot (point plot)</a:t>
            </a:r>
          </a:p>
        </p:txBody>
      </p:sp>
      <p:pic>
        <p:nvPicPr>
          <p:cNvPr id="133122" name="Picture 2">
            <a:extLst>
              <a:ext uri="{FF2B5EF4-FFF2-40B4-BE49-F238E27FC236}">
                <a16:creationId xmlns:a16="http://schemas.microsoft.com/office/drawing/2014/main" id="{B4FB12FC-87F3-4F42-9AB0-EA823D98A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785" y="956361"/>
            <a:ext cx="9068430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960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A30A0793-662C-411C-A87A-DD2DABB16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96" y="186266"/>
            <a:ext cx="10311257" cy="81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/>
                </a:solidFill>
              </a:rPr>
              <a:t>Radar plot</a:t>
            </a:r>
          </a:p>
        </p:txBody>
      </p:sp>
      <p:pic>
        <p:nvPicPr>
          <p:cNvPr id="134146" name="Picture 2">
            <a:extLst>
              <a:ext uri="{FF2B5EF4-FFF2-40B4-BE49-F238E27FC236}">
                <a16:creationId xmlns:a16="http://schemas.microsoft.com/office/drawing/2014/main" id="{5376DA5C-EE52-4E73-8CFE-8E09EDDD0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60" y="1139123"/>
            <a:ext cx="9446281" cy="531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585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A30A0793-662C-411C-A87A-DD2DABB16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96" y="186266"/>
            <a:ext cx="10311257" cy="81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/>
                </a:solidFill>
              </a:rPr>
              <a:t>Radar plot</a:t>
            </a:r>
          </a:p>
        </p:txBody>
      </p:sp>
      <p:pic>
        <p:nvPicPr>
          <p:cNvPr id="135170" name="Picture 2">
            <a:extLst>
              <a:ext uri="{FF2B5EF4-FFF2-40B4-BE49-F238E27FC236}">
                <a16:creationId xmlns:a16="http://schemas.microsoft.com/office/drawing/2014/main" id="{E68E3B93-21BB-4290-91AB-4A0567E3E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137" y="1971056"/>
            <a:ext cx="6949726" cy="291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793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A30A0793-662C-411C-A87A-DD2DABB16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96" y="186266"/>
            <a:ext cx="10311257" cy="81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/>
                </a:solidFill>
              </a:rPr>
              <a:t>Tree map</a:t>
            </a:r>
          </a:p>
        </p:txBody>
      </p:sp>
      <p:pic>
        <p:nvPicPr>
          <p:cNvPr id="136196" name="Picture 4" descr="트리맵을 사용하여 계층 구조 데이터 표시 ‒ Qlik Cloud">
            <a:extLst>
              <a:ext uri="{FF2B5EF4-FFF2-40B4-BE49-F238E27FC236}">
                <a16:creationId xmlns:a16="http://schemas.microsoft.com/office/drawing/2014/main" id="{B0AA30B6-A52A-4F42-9EF1-DF7F822A2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69811"/>
            <a:ext cx="7620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485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A30A0793-662C-411C-A87A-DD2DABB16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96" y="186266"/>
            <a:ext cx="10311257" cy="81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/>
                </a:solidFill>
              </a:rPr>
              <a:t>Geospatial Map</a:t>
            </a:r>
          </a:p>
        </p:txBody>
      </p:sp>
      <p:pic>
        <p:nvPicPr>
          <p:cNvPr id="137218" name="Picture 2">
            <a:extLst>
              <a:ext uri="{FF2B5EF4-FFF2-40B4-BE49-F238E27FC236}">
                <a16:creationId xmlns:a16="http://schemas.microsoft.com/office/drawing/2014/main" id="{682DD7B0-A9D4-45AB-A590-26A748C90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417" y="311728"/>
            <a:ext cx="6488545" cy="623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211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A30A0793-662C-411C-A87A-DD2DABB16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96" y="186266"/>
            <a:ext cx="10311257" cy="81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/>
                </a:solidFill>
              </a:rPr>
              <a:t>Venn-diagram</a:t>
            </a:r>
          </a:p>
        </p:txBody>
      </p:sp>
      <p:pic>
        <p:nvPicPr>
          <p:cNvPr id="139266" name="Picture 2">
            <a:extLst>
              <a:ext uri="{FF2B5EF4-FFF2-40B4-BE49-F238E27FC236}">
                <a16:creationId xmlns:a16="http://schemas.microsoft.com/office/drawing/2014/main" id="{D3916EDE-5F9D-4C1B-89E2-1530038C9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009650"/>
            <a:ext cx="809625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048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텍스트 개체 틀 6">
            <a:extLst>
              <a:ext uri="{FF2B5EF4-FFF2-40B4-BE49-F238E27FC236}">
                <a16:creationId xmlns:a16="http://schemas.microsoft.com/office/drawing/2014/main" id="{B32D712A-C488-4A50-B693-86F104373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809" y="2227263"/>
            <a:ext cx="11342383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4800" dirty="0" err="1">
                <a:solidFill>
                  <a:schemeClr val="accent1"/>
                </a:solidFill>
              </a:rPr>
              <a:t>빅콘테스트</a:t>
            </a:r>
            <a:r>
              <a:rPr lang="ko-KR" altLang="en-US" sz="4800" dirty="0">
                <a:solidFill>
                  <a:schemeClr val="accent1"/>
                </a:solidFill>
              </a:rPr>
              <a:t> </a:t>
            </a:r>
            <a:r>
              <a:rPr lang="ko-KR" altLang="en-US" sz="4800" dirty="0" err="1">
                <a:solidFill>
                  <a:schemeClr val="accent1"/>
                </a:solidFill>
              </a:rPr>
              <a:t>대상받았을</a:t>
            </a:r>
            <a:r>
              <a:rPr lang="ko-KR" altLang="en-US" sz="4800" dirty="0">
                <a:solidFill>
                  <a:schemeClr val="accent1"/>
                </a:solidFill>
              </a:rPr>
              <a:t> 때 </a:t>
            </a:r>
            <a:r>
              <a:rPr lang="en-US" altLang="ko-KR" sz="4800" dirty="0">
                <a:solidFill>
                  <a:schemeClr val="accent1"/>
                </a:solidFill>
              </a:rPr>
              <a:t>PPT</a:t>
            </a:r>
          </a:p>
        </p:txBody>
      </p:sp>
      <p:sp>
        <p:nvSpPr>
          <p:cNvPr id="5" name="텍스트 개체 틀 10">
            <a:extLst>
              <a:ext uri="{FF2B5EF4-FFF2-40B4-BE49-F238E27FC236}">
                <a16:creationId xmlns:a16="http://schemas.microsoft.com/office/drawing/2014/main" id="{F624AEB1-667F-4EB8-89FF-E6880F87C351}"/>
              </a:ext>
            </a:extLst>
          </p:cNvPr>
          <p:cNvSpPr txBox="1">
            <a:spLocks/>
          </p:cNvSpPr>
          <p:nvPr/>
        </p:nvSpPr>
        <p:spPr>
          <a:xfrm>
            <a:off x="576263" y="5205413"/>
            <a:ext cx="11039475" cy="595312"/>
          </a:xfrm>
          <a:prstGeom prst="rect">
            <a:avLst/>
          </a:prstGeom>
        </p:spPr>
        <p:txBody>
          <a:bodyPr tIns="120000" bIns="120000"/>
          <a:lstStyle>
            <a:lvl1pPr marL="0" indent="0" algn="ctr" defTabSz="514337" rtl="0" eaLnBrk="1" latinLnBrk="1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accent5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5753" indent="-128585" algn="l" defTabSz="514337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21" indent="-128585" algn="l" defTabSz="514337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90" indent="-128585" algn="l" defTabSz="514337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59" indent="-128585" algn="l" defTabSz="514337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27" indent="-128585" algn="l" defTabSz="514337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6" indent="-128585" algn="l" defTabSz="514337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5" indent="-128585" algn="l" defTabSz="514337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3" indent="-128585" algn="l" defTabSz="514337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1333" dirty="0" err="1"/>
              <a:t>Jeong</a:t>
            </a:r>
            <a:r>
              <a:rPr lang="en-US" altLang="ko-KR" sz="1333" dirty="0"/>
              <a:t> </a:t>
            </a:r>
            <a:r>
              <a:rPr lang="en-US" altLang="ko-KR" sz="1333" dirty="0" err="1"/>
              <a:t>Hoon</a:t>
            </a:r>
            <a:r>
              <a:rPr lang="en-US" altLang="ko-KR" sz="1333" dirty="0"/>
              <a:t> Lee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333" dirty="0"/>
              <a:t>이정훈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D955A1-911F-48FF-8F54-62F29A633F9F}"/>
              </a:ext>
            </a:extLst>
          </p:cNvPr>
          <p:cNvSpPr txBox="1"/>
          <p:nvPr/>
        </p:nvSpPr>
        <p:spPr>
          <a:xfrm>
            <a:off x="1151467" y="3716338"/>
            <a:ext cx="6096000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대회</a:t>
            </a:r>
            <a:r>
              <a:rPr lang="en-US" altLang="ko-KR" dirty="0"/>
              <a:t>, </a:t>
            </a:r>
            <a:r>
              <a:rPr lang="ko-KR" altLang="en-US" dirty="0" err="1"/>
              <a:t>해커톤</a:t>
            </a:r>
            <a:r>
              <a:rPr lang="en-US" altLang="ko-KR" dirty="0"/>
              <a:t>, </a:t>
            </a:r>
            <a:r>
              <a:rPr lang="ko-KR" altLang="en-US" dirty="0"/>
              <a:t>분석 콘테스트 팁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r>
              <a:rPr lang="en-US" altLang="ko-KR" dirty="0" err="1"/>
              <a:t>Itsseo-billity</a:t>
            </a:r>
            <a:r>
              <a:rPr lang="en-US" altLang="ko-KR" dirty="0"/>
              <a:t> (</a:t>
            </a:r>
            <a:r>
              <a:rPr lang="ko-KR" altLang="en-US" dirty="0" err="1"/>
              <a:t>있어빌리티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교훈을 줘야함 </a:t>
            </a:r>
            <a:r>
              <a:rPr lang="en-US" altLang="ko-KR" dirty="0"/>
              <a:t>(Decision making)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실전에서는 아님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3479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52456" y="2722864"/>
            <a:ext cx="80329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맑은 고딕" panose="020B0503020000020004" pitchFamily="50" charset="-127"/>
                <a:cs typeface="+mn-cs"/>
              </a:rPr>
              <a:t>컴퓨터를 이긴 사람들</a:t>
            </a:r>
            <a:endParaRPr kumimoji="0" lang="id-ID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2884" y="3694985"/>
            <a:ext cx="5726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맑은 고딕" panose="020B0503020000020004" pitchFamily="50" charset="-127"/>
                <a:cs typeface="+mn-cs"/>
              </a:rPr>
              <a:t>금융통신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맑은 고딕" panose="020B0503020000020004" pitchFamily="50" charset="-127"/>
                <a:cs typeface="+mn-cs"/>
              </a:rPr>
              <a:t> 빅데이터를 활용한 지역생활편의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맑은 고딕" panose="020B0503020000020004" pitchFamily="50" charset="-127"/>
                <a:cs typeface="+mn-cs"/>
              </a:rPr>
              <a:t>지수모형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맑은 고딕" panose="020B0503020000020004" pitchFamily="50" charset="-127"/>
                <a:cs typeface="+mn-cs"/>
              </a:rPr>
              <a:t> 개발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419475" y="2648975"/>
            <a:ext cx="1710440" cy="0"/>
          </a:xfrm>
          <a:prstGeom prst="line">
            <a:avLst/>
          </a:prstGeom>
          <a:ln w="12700">
            <a:solidFill>
              <a:schemeClr val="bg1">
                <a:lumMod val="50000"/>
                <a:alpha val="30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062085" y="4209025"/>
            <a:ext cx="1710440" cy="0"/>
          </a:xfrm>
          <a:prstGeom prst="line">
            <a:avLst/>
          </a:prstGeom>
          <a:ln w="12700">
            <a:solidFill>
              <a:schemeClr val="bg1">
                <a:lumMod val="50000"/>
                <a:alpha val="30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/>
          <p:cNvSpPr/>
          <p:nvPr/>
        </p:nvSpPr>
        <p:spPr>
          <a:xfrm>
            <a:off x="5323477" y="5024980"/>
            <a:ext cx="1545046" cy="28058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dist="1270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LET’S START</a:t>
            </a: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287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53742F96-5781-4C16-8C16-3F1C4B9376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685197"/>
              </p:ext>
            </p:extLst>
          </p:nvPr>
        </p:nvGraphicFramePr>
        <p:xfrm>
          <a:off x="686816" y="481943"/>
          <a:ext cx="10818368" cy="589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87" name="비트맵 이미지" r:id="rId3" imgW="15849720" imgH="8629560" progId="Paint.Picture">
                  <p:embed/>
                </p:oleObj>
              </mc:Choice>
              <mc:Fallback>
                <p:oleObj name="비트맵 이미지" r:id="rId3" imgW="15849720" imgH="86295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6816" y="481943"/>
                        <a:ext cx="10818368" cy="5890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964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973686" y="2648975"/>
            <a:ext cx="17104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76410" y="3578387"/>
            <a:ext cx="17104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73686" y="2722864"/>
            <a:ext cx="3323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맑은 고딕" panose="020B0503020000020004" pitchFamily="50" charset="-127"/>
                <a:cs typeface="+mn-cs"/>
              </a:rPr>
              <a:t>컴퓨터를 이긴 사람들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3686" y="3184529"/>
            <a:ext cx="2951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맑은 고딕" panose="020B0503020000020004" pitchFamily="50" charset="-127"/>
                <a:cs typeface="+mn-cs"/>
              </a:rPr>
              <a:t>금융통신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맑은 고딕" panose="020B0503020000020004" pitchFamily="50" charset="-127"/>
                <a:cs typeface="+mn-cs"/>
              </a:rPr>
              <a:t> 빅데이터를 활용한 지역생활편의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맑은 고딕" panose="020B0503020000020004" pitchFamily="50" charset="-127"/>
                <a:cs typeface="+mn-cs"/>
              </a:rPr>
              <a:t>지수모형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맑은 고딕" panose="020B0503020000020004" pitchFamily="50" charset="-127"/>
                <a:cs typeface="+mn-cs"/>
              </a:rPr>
              <a:t> 개발</a:t>
            </a:r>
            <a:endParaRPr kumimoji="0" lang="id-ID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90" y="3803329"/>
            <a:ext cx="340753" cy="3407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77" y="3803329"/>
            <a:ext cx="340753" cy="3407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798" y="3803329"/>
            <a:ext cx="342000" cy="342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4" y="3803329"/>
            <a:ext cx="342000" cy="34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932" y="3803329"/>
            <a:ext cx="342000" cy="342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066" y="3832356"/>
            <a:ext cx="342000" cy="342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00" y="3832356"/>
            <a:ext cx="342000" cy="342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32" y="3802082"/>
            <a:ext cx="342000" cy="342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028" y="2597024"/>
            <a:ext cx="982154" cy="9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" y="0"/>
            <a:ext cx="8686799" cy="6858000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8713018" y="0"/>
            <a:ext cx="3478980" cy="6858000"/>
          </a:xfrm>
          <a:prstGeom prst="roundRect">
            <a:avLst>
              <a:gd name="adj" fmla="val 6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0" dist="38100" dir="10800000" sx="98000" sy="98000" algn="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511557" y="3986463"/>
            <a:ext cx="1181100" cy="0"/>
          </a:xfrm>
          <a:prstGeom prst="line">
            <a:avLst/>
          </a:prstGeom>
          <a:ln w="127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/>
          <p:cNvSpPr/>
          <p:nvPr/>
        </p:nvSpPr>
        <p:spPr>
          <a:xfrm>
            <a:off x="9937457" y="5781468"/>
            <a:ext cx="1002348" cy="28058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dist="1270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</a:t>
            </a:r>
            <a:endParaRPr kumimoji="0" lang="id-ID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713018" y="417545"/>
            <a:ext cx="34512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맑은 고딕" panose="020B0503020000020004" pitchFamily="50" charset="-127"/>
                <a:cs typeface="Calibri"/>
              </a:rPr>
              <a:t>지역생활편의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맑은 고딕" panose="020B0503020000020004" pitchFamily="50" charset="-127"/>
                <a:cs typeface="Calibri"/>
              </a:rPr>
              <a:t>지수모형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206804" y="843869"/>
            <a:ext cx="2463655" cy="250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맑은 고딕" panose="020B0503020000020004" pitchFamily="50" charset="-127"/>
                <a:cs typeface="Calibri"/>
              </a:rPr>
              <a:t>금융통신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맑은 고딕" panose="020B0503020000020004" pitchFamily="50" charset="-127"/>
                <a:cs typeface="Calibri"/>
              </a:rPr>
              <a:t> 빅데이터 기반의 분석 결과</a:t>
            </a: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Calibri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083177" y="1758706"/>
            <a:ext cx="2739094" cy="298904"/>
            <a:chOff x="2972382" y="6914623"/>
            <a:chExt cx="3411441" cy="372274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382" y="6914623"/>
              <a:ext cx="340753" cy="340753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983" y="6914623"/>
              <a:ext cx="340753" cy="340753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6432" y="6914623"/>
              <a:ext cx="342000" cy="34200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584" y="6914623"/>
              <a:ext cx="342000" cy="342000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280" y="6914623"/>
              <a:ext cx="342000" cy="34200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4128" y="6944897"/>
              <a:ext cx="342000" cy="34200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976" y="6944897"/>
              <a:ext cx="342000" cy="342000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1823" y="6914623"/>
              <a:ext cx="342000" cy="342000"/>
            </a:xfrm>
            <a:prstGeom prst="rect">
              <a:avLst/>
            </a:prstGeom>
          </p:spPr>
        </p:pic>
      </p:grpSp>
      <p:sp>
        <p:nvSpPr>
          <p:cNvPr id="46" name="직사각형 45"/>
          <p:cNvSpPr/>
          <p:nvPr/>
        </p:nvSpPr>
        <p:spPr>
          <a:xfrm>
            <a:off x="9046124" y="4568061"/>
            <a:ext cx="27334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주거 인프라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여가 및 휴식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교육 및 공공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의료보건복지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교통 시스템 데이터의 특성을 분석의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Feature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 활용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9219974" y="2147986"/>
            <a:ext cx="1192869" cy="860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10032395" y="2588342"/>
            <a:ext cx="840658" cy="840658"/>
            <a:chOff x="7083556" y="3008671"/>
            <a:chExt cx="840658" cy="840658"/>
          </a:xfrm>
        </p:grpSpPr>
        <p:sp>
          <p:nvSpPr>
            <p:cNvPr id="41" name="Rectangle: Rounded Corners 4"/>
            <p:cNvSpPr/>
            <p:nvPr/>
          </p:nvSpPr>
          <p:spPr>
            <a:xfrm>
              <a:off x="7083556" y="3008671"/>
              <a:ext cx="840658" cy="840658"/>
            </a:xfrm>
            <a:prstGeom prst="roundRect">
              <a:avLst/>
            </a:prstGeom>
            <a:ln>
              <a:noFill/>
            </a:ln>
            <a:effectLst>
              <a:outerShdw blurRad="381000" dist="38100" dir="8100000" algn="t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11" cstate="hq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5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2359" y="3161999"/>
              <a:ext cx="609840" cy="609840"/>
            </a:xfrm>
            <a:prstGeom prst="rect">
              <a:avLst/>
            </a:prstGeom>
          </p:spPr>
        </p:pic>
      </p:grpSp>
      <p:cxnSp>
        <p:nvCxnSpPr>
          <p:cNvPr id="44" name="직선 연결선 43"/>
          <p:cNvCxnSpPr/>
          <p:nvPr/>
        </p:nvCxnSpPr>
        <p:spPr>
          <a:xfrm flipH="1">
            <a:off x="10452508" y="2177370"/>
            <a:ext cx="1232465" cy="869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아래쪽 화살표 46"/>
          <p:cNvSpPr/>
          <p:nvPr/>
        </p:nvSpPr>
        <p:spPr>
          <a:xfrm>
            <a:off x="10276341" y="3764391"/>
            <a:ext cx="352357" cy="620388"/>
          </a:xfrm>
          <a:prstGeom prst="downArrow">
            <a:avLst/>
          </a:prstGeom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08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DD7E5AD-3EC1-44A0-BA5B-13B849105C2C}"/>
              </a:ext>
            </a:extLst>
          </p:cNvPr>
          <p:cNvSpPr txBox="1"/>
          <p:nvPr/>
        </p:nvSpPr>
        <p:spPr>
          <a:xfrm>
            <a:off x="328430" y="136477"/>
            <a:ext cx="966052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hlinkClick r:id="rId3"/>
              </a:rPr>
              <a:t>꿀팁</a:t>
            </a:r>
            <a:endParaRPr lang="en-US" altLang="ko-KR" sz="2000" b="1" dirty="0">
              <a:hlinkClick r:id="rId3"/>
            </a:endParaRPr>
          </a:p>
          <a:p>
            <a:endParaRPr lang="en-US" altLang="ko-KR" dirty="0">
              <a:hlinkClick r:id="rId3"/>
            </a:endParaRPr>
          </a:p>
          <a:p>
            <a:r>
              <a:rPr lang="ko-KR" altLang="en-US" dirty="0">
                <a:hlinkClick r:id="rId3"/>
              </a:rPr>
              <a:t>https://elements.envato.com/</a:t>
            </a:r>
            <a:endParaRPr lang="en-US" altLang="ko-KR" dirty="0"/>
          </a:p>
          <a:p>
            <a:r>
              <a:rPr lang="en-US" altLang="ko-KR" dirty="0"/>
              <a:t>Ppt, html, </a:t>
            </a:r>
            <a:r>
              <a:rPr lang="ko-KR" altLang="en-US" dirty="0"/>
              <a:t>포토샵</a:t>
            </a:r>
            <a:r>
              <a:rPr lang="en-US" altLang="ko-KR" dirty="0"/>
              <a:t>, </a:t>
            </a:r>
            <a:r>
              <a:rPr lang="ko-KR" altLang="en-US" dirty="0"/>
              <a:t>영상</a:t>
            </a:r>
            <a:r>
              <a:rPr lang="en-US" altLang="ko-KR" dirty="0"/>
              <a:t>, </a:t>
            </a:r>
            <a:r>
              <a:rPr lang="ko-KR" altLang="en-US" dirty="0" err="1"/>
              <a:t>앱디자인</a:t>
            </a:r>
            <a:r>
              <a:rPr lang="en-US" altLang="ko-KR" dirty="0"/>
              <a:t>, </a:t>
            </a:r>
            <a:r>
              <a:rPr lang="ko-KR" altLang="en-US" dirty="0"/>
              <a:t>소리</a:t>
            </a:r>
            <a:r>
              <a:rPr lang="en-US" altLang="ko-KR" dirty="0"/>
              <a:t>, </a:t>
            </a:r>
            <a:r>
              <a:rPr lang="ko-KR" altLang="en-US" dirty="0"/>
              <a:t>폰트</a:t>
            </a:r>
            <a:r>
              <a:rPr lang="en-US" altLang="ko-KR" dirty="0"/>
              <a:t>, </a:t>
            </a:r>
            <a:r>
              <a:rPr lang="ko-KR" altLang="en-US" dirty="0"/>
              <a:t>사진 등 유료사이트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한달만 정액제 가입하고 </a:t>
            </a:r>
            <a:r>
              <a:rPr lang="en-US" altLang="ko-KR" dirty="0"/>
              <a:t>ppt </a:t>
            </a:r>
            <a:r>
              <a:rPr lang="ko-KR" altLang="en-US" dirty="0"/>
              <a:t>엄청나게 </a:t>
            </a:r>
            <a:r>
              <a:rPr lang="ko-KR" altLang="en-US" dirty="0" err="1"/>
              <a:t>다운받아놓고</a:t>
            </a:r>
            <a:r>
              <a:rPr lang="en-US" altLang="ko-KR" dirty="0"/>
              <a:t>, </a:t>
            </a:r>
            <a:r>
              <a:rPr lang="ko-KR" altLang="en-US" dirty="0"/>
              <a:t>자신만의 </a:t>
            </a:r>
            <a:r>
              <a:rPr lang="en-US" altLang="ko-KR" dirty="0"/>
              <a:t>template </a:t>
            </a:r>
            <a:r>
              <a:rPr lang="ko-KR" altLang="en-US" dirty="0"/>
              <a:t>데이터베이스 활용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5FE17B89-3CDD-42DE-AC9A-7B24C97CE8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542283"/>
              </p:ext>
            </p:extLst>
          </p:nvPr>
        </p:nvGraphicFramePr>
        <p:xfrm>
          <a:off x="1178560" y="1823340"/>
          <a:ext cx="9834880" cy="4909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1" name="비트맵 이미지" r:id="rId4" imgW="13316040" imgH="6648480" progId="Paint.Picture">
                  <p:embed/>
                </p:oleObj>
              </mc:Choice>
              <mc:Fallback>
                <p:oleObj name="비트맵 이미지" r:id="rId4" imgW="13316040" imgH="6648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8560" y="1823340"/>
                        <a:ext cx="9834880" cy="4909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163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F231CCA-B4EF-410F-9BCB-153BD33BCBE5}"/>
              </a:ext>
            </a:extLst>
          </p:cNvPr>
          <p:cNvCxnSpPr/>
          <p:nvPr/>
        </p:nvCxnSpPr>
        <p:spPr>
          <a:xfrm>
            <a:off x="554182" y="739838"/>
            <a:ext cx="11083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78E054-1755-43EC-BFA5-A0D431905ED4}"/>
              </a:ext>
            </a:extLst>
          </p:cNvPr>
          <p:cNvSpPr/>
          <p:nvPr/>
        </p:nvSpPr>
        <p:spPr>
          <a:xfrm>
            <a:off x="496769" y="196334"/>
            <a:ext cx="4975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지역생활편의 지수 개발 프레임워크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6E09CEDF-3763-4BDC-A880-5225A401025D}"/>
              </a:ext>
            </a:extLst>
          </p:cNvPr>
          <p:cNvSpPr txBox="1">
            <a:spLocks/>
          </p:cNvSpPr>
          <p:nvPr/>
        </p:nvSpPr>
        <p:spPr>
          <a:xfrm>
            <a:off x="849313" y="619125"/>
            <a:ext cx="10493375" cy="695325"/>
          </a:xfrm>
          <a:custGeom>
            <a:avLst/>
            <a:gdLst>
              <a:gd name="connsiteX0" fmla="*/ 186062 w 372124"/>
              <a:gd name="connsiteY0" fmla="*/ 0 h 372124"/>
              <a:gd name="connsiteX1" fmla="*/ 372124 w 372124"/>
              <a:gd name="connsiteY1" fmla="*/ 186062 h 372124"/>
              <a:gd name="connsiteX2" fmla="*/ 186062 w 372124"/>
              <a:gd name="connsiteY2" fmla="*/ 372124 h 372124"/>
              <a:gd name="connsiteX3" fmla="*/ 0 w 372124"/>
              <a:gd name="connsiteY3" fmla="*/ 186062 h 372124"/>
              <a:gd name="connsiteX4" fmla="*/ 186062 w 372124"/>
              <a:gd name="connsiteY4" fmla="*/ 0 h 37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124" h="372124">
                <a:moveTo>
                  <a:pt x="186062" y="0"/>
                </a:moveTo>
                <a:cubicBezTo>
                  <a:pt x="288821" y="0"/>
                  <a:pt x="372124" y="83303"/>
                  <a:pt x="372124" y="186062"/>
                </a:cubicBezTo>
                <a:cubicBezTo>
                  <a:pt x="372124" y="288821"/>
                  <a:pt x="288821" y="372124"/>
                  <a:pt x="186062" y="372124"/>
                </a:cubicBezTo>
                <a:cubicBezTo>
                  <a:pt x="83303" y="372124"/>
                  <a:pt x="0" y="288821"/>
                  <a:pt x="0" y="186062"/>
                </a:cubicBezTo>
                <a:cubicBezTo>
                  <a:pt x="0" y="83303"/>
                  <a:pt x="83303" y="0"/>
                  <a:pt x="186062" y="0"/>
                </a:cubicBezTo>
                <a:close/>
              </a:path>
            </a:pathLst>
          </a:custGeom>
          <a:effectLst>
            <a:outerShdw blurRad="1270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SERVICE</a:t>
            </a:r>
            <a:endParaRPr kumimoji="0" lang="id-ID" sz="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FB4CC22B-B863-4DE7-82F8-7085DB4B9FA0}"/>
              </a:ext>
            </a:extLst>
          </p:cNvPr>
          <p:cNvSpPr txBox="1">
            <a:spLocks/>
          </p:cNvSpPr>
          <p:nvPr/>
        </p:nvSpPr>
        <p:spPr>
          <a:xfrm>
            <a:off x="8093473" y="3127403"/>
            <a:ext cx="2752077" cy="5593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강남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3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구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/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동 별 변수 통합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변수 표준화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(Standardization)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수행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+mn-lt"/>
              <a:ea typeface="+mn-ea"/>
              <a:cs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106A3C-FC61-4467-93FC-EE92FA4E7198}"/>
              </a:ext>
            </a:extLst>
          </p:cNvPr>
          <p:cNvSpPr txBox="1"/>
          <p:nvPr/>
        </p:nvSpPr>
        <p:spPr>
          <a:xfrm>
            <a:off x="5728658" y="2761124"/>
            <a:ext cx="734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2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3C796C0C-5555-43AF-84D5-6F2F699B0321}"/>
              </a:ext>
            </a:extLst>
          </p:cNvPr>
          <p:cNvSpPr txBox="1">
            <a:spLocks/>
          </p:cNvSpPr>
          <p:nvPr/>
        </p:nvSpPr>
        <p:spPr>
          <a:xfrm>
            <a:off x="4847208" y="5617799"/>
            <a:ext cx="2645544" cy="5593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Calibri"/>
              </a:rPr>
              <a:t>분야 별 편의 지표 결과에 대한 </a:t>
            </a:r>
            <a:b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Calibri"/>
              </a:rPr>
            </a:b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Calibri"/>
              </a:rPr>
              <a:t>타당성 검증 수행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0F3FB2-E907-4846-8516-DB9EA0B5C3A0}"/>
              </a:ext>
            </a:extLst>
          </p:cNvPr>
          <p:cNvSpPr txBox="1"/>
          <p:nvPr/>
        </p:nvSpPr>
        <p:spPr>
          <a:xfrm>
            <a:off x="5728658" y="5251520"/>
            <a:ext cx="734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5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7F5B29A8-D1F1-4B82-9B88-31FB9DF8A6C4}"/>
              </a:ext>
            </a:extLst>
          </p:cNvPr>
          <p:cNvSpPr txBox="1">
            <a:spLocks/>
          </p:cNvSpPr>
          <p:nvPr/>
        </p:nvSpPr>
        <p:spPr>
          <a:xfrm>
            <a:off x="1376040" y="3127403"/>
            <a:ext cx="2956263" cy="10461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주어진 데이터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관찰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전처리 및 탐색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(Exploratory Data Analysis)</a:t>
            </a: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지수 개발에 필요한 데이터 추가 탐색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+mn-lt"/>
              <a:ea typeface="+mn-ea"/>
              <a:cs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4A2F31-41F6-4C01-AA64-12F46087EF96}"/>
              </a:ext>
            </a:extLst>
          </p:cNvPr>
          <p:cNvSpPr txBox="1"/>
          <p:nvPr/>
        </p:nvSpPr>
        <p:spPr>
          <a:xfrm>
            <a:off x="2443634" y="2761124"/>
            <a:ext cx="734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STEP 1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7EA65DDB-FE50-478C-9661-EF11EB83ABB9}"/>
              </a:ext>
            </a:extLst>
          </p:cNvPr>
          <p:cNvSpPr txBox="1">
            <a:spLocks/>
          </p:cNvSpPr>
          <p:nvPr/>
        </p:nvSpPr>
        <p:spPr>
          <a:xfrm>
            <a:off x="1376040" y="5617799"/>
            <a:ext cx="2849732" cy="5593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Calibri"/>
              </a:rPr>
              <a:t>분야 별 주성분분석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Calibri"/>
              </a:rPr>
              <a:t>(PCA)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Calibri"/>
              </a:rPr>
              <a:t> 수행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50" charset="-127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</a:rPr>
              <a:t>PCA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Calibri"/>
              </a:rPr>
              <a:t>분석 결과 해석 및 </a:t>
            </a:r>
            <a:b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Calibri"/>
              </a:rPr>
            </a:b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Calibri"/>
              </a:rPr>
              <a:t>각 동 별 결과 지표 산출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6E634E-C93F-4085-B775-E45AAE4B732D}"/>
              </a:ext>
            </a:extLst>
          </p:cNvPr>
          <p:cNvSpPr txBox="1"/>
          <p:nvPr/>
        </p:nvSpPr>
        <p:spPr>
          <a:xfrm>
            <a:off x="2443631" y="5251520"/>
            <a:ext cx="734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4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B4F12A95-768E-4FCE-A057-BC2DED2C4EF5}"/>
              </a:ext>
            </a:extLst>
          </p:cNvPr>
          <p:cNvSpPr txBox="1">
            <a:spLocks/>
          </p:cNvSpPr>
          <p:nvPr/>
        </p:nvSpPr>
        <p:spPr>
          <a:xfrm>
            <a:off x="4813925" y="3127403"/>
            <a:ext cx="2573290" cy="5593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편의 지수 분야 정의 및 구분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분야 별 세부 변수 선택 및 할당 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+mn-lt"/>
              <a:ea typeface="+mn-ea"/>
              <a:cs typeface="Calibri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F419F9-6541-4303-A057-07218753EE46}"/>
              </a:ext>
            </a:extLst>
          </p:cNvPr>
          <p:cNvSpPr txBox="1"/>
          <p:nvPr/>
        </p:nvSpPr>
        <p:spPr>
          <a:xfrm>
            <a:off x="9013682" y="2761124"/>
            <a:ext cx="734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3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604B54AC-3766-4AEE-8F9A-7219C7E279F5}"/>
              </a:ext>
            </a:extLst>
          </p:cNvPr>
          <p:cNvSpPr txBox="1">
            <a:spLocks/>
          </p:cNvSpPr>
          <p:nvPr/>
        </p:nvSpPr>
        <p:spPr>
          <a:xfrm>
            <a:off x="8114188" y="5617799"/>
            <a:ext cx="2787591" cy="9027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Calibri"/>
              </a:rPr>
              <a:t>분야 별 결과 지표를 표준화 </a:t>
            </a:r>
            <a:br>
              <a:rPr kumimoji="0" lang="en-CA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Calibri"/>
              </a:rPr>
            </a:b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Calibri"/>
              </a:rPr>
              <a:t> </a:t>
            </a:r>
            <a:b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Calibri"/>
              </a:rPr>
            </a:b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Calibri"/>
                <a:sym typeface="Wingdings" panose="05000000000000000000" pitchFamily="2" charset="2"/>
              </a:rPr>
              <a:t>최종 지수 산출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ADFB7AA-42F7-4B12-AE59-BBFAC366450B}"/>
              </a:ext>
            </a:extLst>
          </p:cNvPr>
          <p:cNvSpPr txBox="1"/>
          <p:nvPr/>
        </p:nvSpPr>
        <p:spPr>
          <a:xfrm>
            <a:off x="9013683" y="5251520"/>
            <a:ext cx="734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6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302BE6A-1641-40DA-A23D-094E65DFBC01}"/>
              </a:ext>
            </a:extLst>
          </p:cNvPr>
          <p:cNvSpPr/>
          <p:nvPr/>
        </p:nvSpPr>
        <p:spPr>
          <a:xfrm>
            <a:off x="635860" y="1047933"/>
            <a:ext cx="16294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분석 절차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 Unicode MS"/>
            </a:endParaRPr>
          </a:p>
        </p:txBody>
      </p:sp>
      <p:sp>
        <p:nvSpPr>
          <p:cNvPr id="55" name="Oval 3">
            <a:extLst>
              <a:ext uri="{FF2B5EF4-FFF2-40B4-BE49-F238E27FC236}">
                <a16:creationId xmlns:a16="http://schemas.microsoft.com/office/drawing/2014/main" id="{A119BDE3-5CBD-4050-B62A-BB130042577C}"/>
              </a:ext>
            </a:extLst>
          </p:cNvPr>
          <p:cNvSpPr/>
          <p:nvPr/>
        </p:nvSpPr>
        <p:spPr>
          <a:xfrm>
            <a:off x="5659644" y="1666379"/>
            <a:ext cx="872712" cy="8727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val 2">
            <a:extLst>
              <a:ext uri="{FF2B5EF4-FFF2-40B4-BE49-F238E27FC236}">
                <a16:creationId xmlns:a16="http://schemas.microsoft.com/office/drawing/2014/main" id="{7A0A34EC-AF56-4DE1-A93B-53BC4B04F536}"/>
              </a:ext>
            </a:extLst>
          </p:cNvPr>
          <p:cNvSpPr/>
          <p:nvPr/>
        </p:nvSpPr>
        <p:spPr>
          <a:xfrm>
            <a:off x="2374619" y="1666379"/>
            <a:ext cx="872712" cy="872712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Oval 4">
            <a:extLst>
              <a:ext uri="{FF2B5EF4-FFF2-40B4-BE49-F238E27FC236}">
                <a16:creationId xmlns:a16="http://schemas.microsoft.com/office/drawing/2014/main" id="{6A1C1F2B-2B30-4EA1-AD1F-1AE8BDFD48B9}"/>
              </a:ext>
            </a:extLst>
          </p:cNvPr>
          <p:cNvSpPr/>
          <p:nvPr/>
        </p:nvSpPr>
        <p:spPr>
          <a:xfrm>
            <a:off x="8944669" y="1666379"/>
            <a:ext cx="872712" cy="8727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5DD56C98-B37A-41B5-A5DE-F032F24FF56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63" y="1895401"/>
            <a:ext cx="431244" cy="43124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97A3B5A-1F6A-446F-BEB6-24ACE776865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365" y="1893639"/>
            <a:ext cx="431244" cy="43124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0820DF8-6B4E-471E-8755-727835D9C82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91" y="1906088"/>
            <a:ext cx="431244" cy="431244"/>
          </a:xfrm>
          <a:prstGeom prst="rect">
            <a:avLst/>
          </a:prstGeom>
        </p:spPr>
      </p:pic>
      <p:sp>
        <p:nvSpPr>
          <p:cNvPr id="61" name="Oval 8">
            <a:extLst>
              <a:ext uri="{FF2B5EF4-FFF2-40B4-BE49-F238E27FC236}">
                <a16:creationId xmlns:a16="http://schemas.microsoft.com/office/drawing/2014/main" id="{DF764316-D738-459C-8323-ECFBA390A6D0}"/>
              </a:ext>
            </a:extLst>
          </p:cNvPr>
          <p:cNvSpPr/>
          <p:nvPr/>
        </p:nvSpPr>
        <p:spPr>
          <a:xfrm>
            <a:off x="5659644" y="4201292"/>
            <a:ext cx="872712" cy="8727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Oval 7">
            <a:extLst>
              <a:ext uri="{FF2B5EF4-FFF2-40B4-BE49-F238E27FC236}">
                <a16:creationId xmlns:a16="http://schemas.microsoft.com/office/drawing/2014/main" id="{7D4A585A-7D31-43DF-9E1A-FA88F8C53565}"/>
              </a:ext>
            </a:extLst>
          </p:cNvPr>
          <p:cNvSpPr/>
          <p:nvPr/>
        </p:nvSpPr>
        <p:spPr>
          <a:xfrm>
            <a:off x="2374619" y="4201292"/>
            <a:ext cx="872712" cy="8727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9">
            <a:extLst>
              <a:ext uri="{FF2B5EF4-FFF2-40B4-BE49-F238E27FC236}">
                <a16:creationId xmlns:a16="http://schemas.microsoft.com/office/drawing/2014/main" id="{1A2D7ED4-6619-46C2-BBCE-BDB3B9196BCF}"/>
              </a:ext>
            </a:extLst>
          </p:cNvPr>
          <p:cNvSpPr/>
          <p:nvPr/>
        </p:nvSpPr>
        <p:spPr>
          <a:xfrm>
            <a:off x="8944669" y="4201292"/>
            <a:ext cx="872712" cy="8727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AutoShape 139">
            <a:extLst>
              <a:ext uri="{FF2B5EF4-FFF2-40B4-BE49-F238E27FC236}">
                <a16:creationId xmlns:a16="http://schemas.microsoft.com/office/drawing/2014/main" id="{72BB48E6-47A8-4226-8328-1D2B0D6ACC69}"/>
              </a:ext>
            </a:extLst>
          </p:cNvPr>
          <p:cNvSpPr>
            <a:spLocks/>
          </p:cNvSpPr>
          <p:nvPr/>
        </p:nvSpPr>
        <p:spPr bwMode="auto">
          <a:xfrm>
            <a:off x="9228637" y="4489951"/>
            <a:ext cx="304775" cy="295396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05F3444F-9938-4BC8-97C6-63473165E94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52" y="4441682"/>
            <a:ext cx="431244" cy="43124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FD126F63-40C2-44E0-ACB5-1AFAA2473F3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737" y="4455929"/>
            <a:ext cx="431244" cy="43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53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54182" y="739838"/>
            <a:ext cx="11083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96769" y="196334"/>
            <a:ext cx="2858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STEP 1 -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데이터 관찰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85" y="2797633"/>
            <a:ext cx="302469" cy="30246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84106" y="2810368"/>
            <a:ext cx="92995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서울 열린 데이터광장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(http://data.seoul.go.kr)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에서 제공받은 서울시 주민등록인구 통계 중 동별 인구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지역 거주민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수</a:t>
            </a:r>
            <a:r>
              <a:rPr kumimoji="0" lang="en-US" altLang="ko-KR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04719" y="2412556"/>
            <a:ext cx="302400" cy="302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84106" y="2425257"/>
            <a:ext cx="26292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특정 구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동에 위치한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집객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시설들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5860" y="1145590"/>
            <a:ext cx="6625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활용 가능 데이터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 Unicode M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84106" y="2040156"/>
            <a:ext cx="22124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특정 구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동에 위치한 업소들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04719" y="2027455"/>
            <a:ext cx="302400" cy="3024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684106" y="1649162"/>
            <a:ext cx="6809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신한카드 소비 데이터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단위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50946" y="3443643"/>
            <a:ext cx="88247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* 단순히 시설 수로 따지면 다음의 문제가 발생할 수 있어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카드 소비 데이터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를 적용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   (i.e.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단순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집객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 시설 수로 생각하면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소형 병원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개가 대형 대학 병원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개보다 더 가중치가 커짐</a:t>
            </a:r>
            <a:r>
              <a:rPr kumimoji="0" lang="en-CA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   즉 카드 이용금액을 고려하여 실제로 이용이 많은 지와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사용 빈도가 많은 소수의 큰 시설의 영향도를 반영하였음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2269" y="4861513"/>
            <a:ext cx="91021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*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카드 이용금액 및 편의 시설 수 항목은 지역 거주민 수에 비례하는 문제가 있어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인당 기준으로 변환하고자 하며 변환 시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 유동인구 수 대신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지역 거주민 수를 활용</a:t>
            </a:r>
            <a:endParaRPr kumimoji="0" lang="en-CA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*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유동인구의 경우 출퇴근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스포츠 행사 등에 따라 특정 동의 유동인구가 높은 경향이 있고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그 지역의 카드 이용금액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식당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술집 등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이 높아지는 경향이 있는데 이를 단순히 편의가 높다고 판단하기는 어려운 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우리는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'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지역 거주민의 편의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에 초점을 두어 지역 거주민의 카드 이용금액을 지수에 반영하는 것이 더 효과적일 것이라고 판단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34996" y="4491790"/>
            <a:ext cx="66259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지역 거주민 수 데이터 활용 및 필요성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FE640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 Unicode M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34996" y="3322751"/>
            <a:ext cx="66259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카드 데이터 활용의 필요성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FE640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 Unicode MS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176519" y="1636104"/>
            <a:ext cx="558800" cy="303115"/>
            <a:chOff x="1176519" y="1641689"/>
            <a:chExt cx="558800" cy="303115"/>
          </a:xfrm>
        </p:grpSpPr>
        <p:sp>
          <p:nvSpPr>
            <p:cNvPr id="3" name="타원 2"/>
            <p:cNvSpPr/>
            <p:nvPr/>
          </p:nvSpPr>
          <p:spPr>
            <a:xfrm>
              <a:off x="1300344" y="1641689"/>
              <a:ext cx="302400" cy="30311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76519" y="1661520"/>
              <a:ext cx="55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rPr>
                <a:t>01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591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54182" y="739838"/>
            <a:ext cx="11083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96769" y="196334"/>
            <a:ext cx="3612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STEP 2 -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변수 정의 및 분류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590639" y="1281090"/>
          <a:ext cx="6134092" cy="5504339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245189">
                  <a:extLst>
                    <a:ext uri="{9D8B030D-6E8A-4147-A177-3AD203B41FA5}">
                      <a16:colId xmlns:a16="http://schemas.microsoft.com/office/drawing/2014/main" val="1386129184"/>
                    </a:ext>
                  </a:extLst>
                </a:gridCol>
                <a:gridCol w="1939230">
                  <a:extLst>
                    <a:ext uri="{9D8B030D-6E8A-4147-A177-3AD203B41FA5}">
                      <a16:colId xmlns:a16="http://schemas.microsoft.com/office/drawing/2014/main" val="3088851216"/>
                    </a:ext>
                  </a:extLst>
                </a:gridCol>
                <a:gridCol w="2949673">
                  <a:extLst>
                    <a:ext uri="{9D8B030D-6E8A-4147-A177-3AD203B41FA5}">
                      <a16:colId xmlns:a16="http://schemas.microsoft.com/office/drawing/2014/main" val="2585635837"/>
                    </a:ext>
                  </a:extLst>
                </a:gridCol>
              </a:tblGrid>
              <a:tr h="23539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u="none" strike="noStrike" dirty="0">
                          <a:effectLst/>
                        </a:rPr>
                        <a:t>분야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30218" marR="30218" marT="30218" marB="30218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u="none" strike="noStrike" dirty="0">
                          <a:effectLst/>
                        </a:rPr>
                        <a:t>지표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30218" marR="30218" marT="30218" marB="30218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u="none" strike="noStrike" dirty="0">
                          <a:effectLst/>
                        </a:rPr>
                        <a:t>추출 데이터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30218" marR="30218" marT="30218" marB="30218"/>
                </a:tc>
                <a:extLst>
                  <a:ext uri="{0D108BD9-81ED-4DB2-BD59-A6C34878D82A}">
                    <a16:rowId xmlns:a16="http://schemas.microsoft.com/office/drawing/2014/main" val="3839000352"/>
                  </a:ext>
                </a:extLst>
              </a:tr>
              <a:tr h="5501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u="none" strike="noStrike" dirty="0">
                          <a:effectLst/>
                        </a:rPr>
                        <a:t>의료보건복지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marL="30218" marR="30218" marT="30218" marB="30218"/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u="none" strike="noStrike" dirty="0">
                          <a:effectLst/>
                        </a:rPr>
                        <a:t>의료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집객시설의</a:t>
                      </a:r>
                      <a:r>
                        <a:rPr lang="ko-KR" altLang="en-US" sz="800" u="none" strike="noStrike" dirty="0">
                          <a:effectLst/>
                        </a:rPr>
                        <a:t> 수</a:t>
                      </a:r>
                      <a:endParaRPr lang="en-US" altLang="ko-KR" sz="800" u="none" strike="noStrike" dirty="0">
                        <a:effectLst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u="none" strike="noStrike" baseline="0" dirty="0">
                          <a:effectLst/>
                        </a:rPr>
                        <a:t>의료 업종의 수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aseline="0" dirty="0" err="1">
                          <a:effectLst/>
                        </a:rPr>
                        <a:t>시설별</a:t>
                      </a:r>
                      <a:r>
                        <a:rPr lang="ko-KR" altLang="en-US" sz="800" baseline="0" dirty="0">
                          <a:effectLst/>
                        </a:rPr>
                        <a:t> 의료비용 매출액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0218" marR="30218" marT="30218" marB="30218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</a:rPr>
                        <a:t>집객시설 </a:t>
                      </a:r>
                      <a:r>
                        <a:rPr lang="en-US" altLang="ko-KR" sz="800" u="none" strike="noStrike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의료시설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 err="1">
                          <a:effectLst/>
                        </a:rPr>
                        <a:t>업종시설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의료편의</a:t>
                      </a:r>
                      <a:endParaRPr lang="en-US" altLang="ko-KR" sz="800" u="none" strike="noStrike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 err="1">
                          <a:effectLst/>
                        </a:rPr>
                        <a:t>카드매출액</a:t>
                      </a:r>
                      <a:r>
                        <a:rPr lang="ko-KR" altLang="en-US" sz="800" u="none" strike="noStrike" baseline="0" dirty="0">
                          <a:effectLst/>
                        </a:rPr>
                        <a:t> </a:t>
                      </a:r>
                      <a:r>
                        <a:rPr lang="en-US" altLang="ko-KR" sz="800" u="none" strike="noStrike" baseline="0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종합병원</a:t>
                      </a:r>
                      <a:r>
                        <a:rPr lang="en-US" altLang="ko-KR" sz="800" u="none" strike="noStrike" baseline="0" dirty="0">
                          <a:effectLst/>
                        </a:rPr>
                        <a:t> +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일반병원</a:t>
                      </a:r>
                      <a:r>
                        <a:rPr lang="en-US" altLang="ko-KR" sz="800" u="none" strike="noStrike" baseline="0" dirty="0">
                          <a:effectLst/>
                        </a:rPr>
                        <a:t> + </a:t>
                      </a:r>
                      <a:r>
                        <a:rPr lang="ko-KR" altLang="en-US" sz="800" u="none" strike="noStrike" dirty="0">
                          <a:effectLst/>
                        </a:rPr>
                        <a:t>의료기관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0218" marR="30218" marT="30218" marB="30218"/>
                </a:tc>
                <a:extLst>
                  <a:ext uri="{0D108BD9-81ED-4DB2-BD59-A6C34878D82A}">
                    <a16:rowId xmlns:a16="http://schemas.microsoft.com/office/drawing/2014/main" val="3744762835"/>
                  </a:ext>
                </a:extLst>
              </a:tr>
              <a:tr h="102231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u="none" strike="noStrike" dirty="0">
                          <a:effectLst/>
                        </a:rPr>
                        <a:t>교육 및 공공</a:t>
                      </a:r>
                      <a:endParaRPr lang="ko-KR" altLang="en-US" sz="1200" b="1" dirty="0">
                        <a:effectLst/>
                      </a:endParaRPr>
                    </a:p>
                    <a:p>
                      <a:pPr fontAlgn="t"/>
                      <a:br>
                        <a:rPr lang="ko-KR" altLang="en-US" sz="900" b="1" dirty="0">
                          <a:effectLst/>
                        </a:rPr>
                      </a:br>
                      <a:br>
                        <a:rPr lang="ko-KR" altLang="en-US" sz="900" b="1" dirty="0">
                          <a:effectLst/>
                        </a:rPr>
                      </a:br>
                      <a:endParaRPr lang="ko-KR" altLang="en-US" sz="900" b="1" dirty="0">
                        <a:effectLst/>
                      </a:endParaRPr>
                    </a:p>
                  </a:txBody>
                  <a:tcPr marL="30218" marR="30218" marT="30218" marB="30218"/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u="none" strike="noStrike" dirty="0">
                          <a:effectLst/>
                        </a:rPr>
                        <a:t>인구 수 당 공공시설의 수</a:t>
                      </a:r>
                      <a:endParaRPr lang="en-US" altLang="ko-KR" sz="800" u="none" strike="noStrike" dirty="0">
                        <a:effectLst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>
                          <a:effectLst/>
                        </a:rPr>
                        <a:t>교육</a:t>
                      </a:r>
                      <a:r>
                        <a:rPr lang="en-US" altLang="ko-KR" sz="800" dirty="0">
                          <a:effectLst/>
                        </a:rPr>
                        <a:t>, </a:t>
                      </a:r>
                      <a:r>
                        <a:rPr lang="ko-KR" altLang="en-US" sz="800" dirty="0">
                          <a:effectLst/>
                        </a:rPr>
                        <a:t>입시</a:t>
                      </a:r>
                      <a:r>
                        <a:rPr lang="en-US" altLang="ko-KR" sz="800" dirty="0">
                          <a:effectLst/>
                        </a:rPr>
                        <a:t>, </a:t>
                      </a:r>
                      <a:r>
                        <a:rPr lang="ko-KR" altLang="en-US" sz="800" dirty="0">
                          <a:effectLst/>
                        </a:rPr>
                        <a:t>자기개발시설의 수</a:t>
                      </a:r>
                      <a:endParaRPr lang="en-US" altLang="ko-KR" sz="800" dirty="0">
                        <a:effectLst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>
                          <a:effectLst/>
                        </a:rPr>
                        <a:t>헬스케어 및 피트니스 시설의 수</a:t>
                      </a:r>
                      <a:endParaRPr lang="en-US" altLang="ko-KR" sz="800" dirty="0">
                        <a:effectLst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>
                          <a:effectLst/>
                        </a:rPr>
                        <a:t>금융업종의 시설 수</a:t>
                      </a:r>
                      <a:endParaRPr lang="en-US" altLang="ko-KR" sz="800" dirty="0">
                        <a:effectLst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>
                          <a:effectLst/>
                        </a:rPr>
                        <a:t>전시 및 </a:t>
                      </a:r>
                      <a:r>
                        <a:rPr lang="ko-KR" altLang="en-US" sz="800" dirty="0" err="1">
                          <a:effectLst/>
                        </a:rPr>
                        <a:t>예체관련</a:t>
                      </a:r>
                      <a:r>
                        <a:rPr lang="ko-KR" altLang="en-US" sz="800" dirty="0">
                          <a:effectLst/>
                        </a:rPr>
                        <a:t> 집객시설 수</a:t>
                      </a: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u="none" strike="noStrike" dirty="0" err="1">
                          <a:effectLst/>
                        </a:rPr>
                        <a:t>시설별</a:t>
                      </a:r>
                      <a:r>
                        <a:rPr lang="ko-KR" altLang="en-US" sz="800" u="none" strike="noStrike" dirty="0">
                          <a:effectLst/>
                        </a:rPr>
                        <a:t> 공공서비스 매출액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0218" marR="30218" marT="30218" marB="302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집객시설 </a:t>
                      </a:r>
                      <a:r>
                        <a:rPr lang="en-US" altLang="ko-KR" sz="800" u="none" strike="noStrike" dirty="0">
                          <a:effectLst/>
                        </a:rPr>
                        <a:t>–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공공편의</a:t>
                      </a:r>
                      <a:endParaRPr lang="en-US" altLang="ko-KR" sz="800" u="none" strike="noStrike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 err="1">
                          <a:effectLst/>
                        </a:rPr>
                        <a:t>업종시설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– </a:t>
                      </a:r>
                      <a:r>
                        <a:rPr lang="ko-KR" altLang="en-US" sz="800" u="none" strike="noStrike" dirty="0">
                          <a:effectLst/>
                        </a:rPr>
                        <a:t>학문</a:t>
                      </a:r>
                      <a:r>
                        <a:rPr lang="en-US" altLang="ko-KR" sz="800" u="none" strike="noStrike" dirty="0">
                          <a:effectLst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</a:rPr>
                        <a:t>교육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 err="1">
                          <a:effectLst/>
                        </a:rPr>
                        <a:t>업종시설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스포츠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 err="1">
                          <a:effectLst/>
                        </a:rPr>
                        <a:t>업종시설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금융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 err="1">
                          <a:effectLst/>
                        </a:rPr>
                        <a:t>업종시설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생활편의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 err="1">
                          <a:effectLst/>
                        </a:rPr>
                        <a:t>카드매출액</a:t>
                      </a:r>
                      <a:r>
                        <a:rPr lang="ko-KR" altLang="en-US" sz="800" u="none" strike="noStrike" baseline="0" dirty="0">
                          <a:effectLst/>
                        </a:rPr>
                        <a:t> </a:t>
                      </a:r>
                      <a:r>
                        <a:rPr lang="en-US" altLang="ko-KR" sz="800" u="none" strike="noStrike" baseline="0" dirty="0">
                          <a:effectLst/>
                        </a:rPr>
                        <a:t>– </a:t>
                      </a:r>
                      <a:r>
                        <a:rPr lang="ko-KR" altLang="en-US" sz="800" u="none" strike="noStrike" dirty="0">
                          <a:effectLst/>
                        </a:rPr>
                        <a:t>학원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0218" marR="30218" marT="30218" marB="30218"/>
                </a:tc>
                <a:extLst>
                  <a:ext uri="{0D108BD9-81ED-4DB2-BD59-A6C34878D82A}">
                    <a16:rowId xmlns:a16="http://schemas.microsoft.com/office/drawing/2014/main" val="2582810749"/>
                  </a:ext>
                </a:extLst>
              </a:tr>
              <a:tr h="5501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u="none" strike="noStrike" dirty="0">
                          <a:effectLst/>
                        </a:rPr>
                        <a:t>교통 시스템</a:t>
                      </a:r>
                      <a:r>
                        <a:rPr lang="ko-KR" altLang="en-US" sz="1050" b="1" u="none" strike="noStrike" dirty="0">
                          <a:effectLst/>
                        </a:rPr>
                        <a:t> </a:t>
                      </a:r>
                      <a:endParaRPr lang="ko-KR" altLang="en-US" sz="1050" b="1" dirty="0">
                        <a:effectLst/>
                      </a:endParaRPr>
                    </a:p>
                  </a:txBody>
                  <a:tcPr marL="30218" marR="30218" marT="30218" marB="30218"/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u="none" strike="noStrike" dirty="0">
                          <a:effectLst/>
                        </a:rPr>
                        <a:t>교통관련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집객시설의</a:t>
                      </a:r>
                      <a:r>
                        <a:rPr lang="ko-KR" altLang="en-US" sz="800" u="none" strike="noStrike" dirty="0">
                          <a:effectLst/>
                        </a:rPr>
                        <a:t> 수</a:t>
                      </a:r>
                      <a:endParaRPr lang="en-US" altLang="ko-KR" sz="800" u="none" strike="noStrike" dirty="0">
                        <a:effectLst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u="none" strike="noStrike" dirty="0">
                          <a:effectLst/>
                        </a:rPr>
                        <a:t>주유소 등의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교통업종의</a:t>
                      </a:r>
                      <a:r>
                        <a:rPr lang="ko-KR" altLang="en-US" sz="800" u="none" strike="noStrike" dirty="0">
                          <a:effectLst/>
                        </a:rPr>
                        <a:t> 수</a:t>
                      </a:r>
                      <a:endParaRPr lang="en-US" altLang="ko-KR" sz="800" u="none" strike="noStrike" dirty="0">
                        <a:effectLst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u="none" strike="noStrike" dirty="0">
                          <a:effectLst/>
                        </a:rPr>
                        <a:t>교통관련 카드 매출액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0218" marR="30218" marT="30218" marB="30218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 err="1">
                          <a:effectLst/>
                        </a:rPr>
                        <a:t>업종시설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교통편의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</a:rPr>
                        <a:t>카드 매출액</a:t>
                      </a:r>
                      <a:r>
                        <a:rPr lang="ko-KR" altLang="en-US" sz="800" u="none" strike="noStrike" baseline="0" dirty="0">
                          <a:effectLst/>
                        </a:rPr>
                        <a:t> </a:t>
                      </a:r>
                      <a:r>
                        <a:rPr lang="en-US" altLang="ko-KR" sz="800" u="none" strike="noStrike" baseline="0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주유소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0218" marR="30218" marT="30218" marB="30218"/>
                </a:tc>
                <a:extLst>
                  <a:ext uri="{0D108BD9-81ED-4DB2-BD59-A6C34878D82A}">
                    <a16:rowId xmlns:a16="http://schemas.microsoft.com/office/drawing/2014/main" val="6115005"/>
                  </a:ext>
                </a:extLst>
              </a:tr>
              <a:tr h="165184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u="none" strike="noStrike" dirty="0">
                          <a:effectLst/>
                        </a:rPr>
                        <a:t>여가 및 휴식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marL="30218" marR="30218" marT="30218" marB="30218"/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u="none" strike="noStrike" dirty="0">
                          <a:effectLst/>
                        </a:rPr>
                        <a:t>여행 및 생활서비스</a:t>
                      </a:r>
                      <a:r>
                        <a:rPr lang="ko-KR" altLang="en-US" sz="800" u="none" strike="noStrike" baseline="0" dirty="0">
                          <a:effectLst/>
                        </a:rPr>
                        <a:t> </a:t>
                      </a:r>
                      <a:r>
                        <a:rPr lang="ko-KR" altLang="en-US" sz="800" u="none" strike="noStrike" baseline="0" dirty="0" err="1">
                          <a:effectLst/>
                        </a:rPr>
                        <a:t>집객시설의</a:t>
                      </a:r>
                      <a:r>
                        <a:rPr lang="ko-KR" altLang="en-US" sz="800" u="none" strike="noStrike" baseline="0" dirty="0">
                          <a:effectLst/>
                        </a:rPr>
                        <a:t> 수</a:t>
                      </a:r>
                      <a:endParaRPr lang="en-US" altLang="ko-KR" sz="800" u="none" strike="noStrike" baseline="0" dirty="0">
                        <a:effectLst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u="none" strike="noStrike" dirty="0">
                          <a:effectLst/>
                        </a:rPr>
                        <a:t>생활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여행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쇼핑 등의 여가 업종의 수</a:t>
                      </a:r>
                      <a:endParaRPr lang="en-US" altLang="ko-KR" sz="800" u="none" strike="noStrike" dirty="0">
                        <a:effectLst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u="none" strike="noStrike" dirty="0">
                          <a:effectLst/>
                        </a:rPr>
                        <a:t>오락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유흥 등</a:t>
                      </a:r>
                      <a:r>
                        <a:rPr lang="ko-KR" altLang="en-US" sz="800" u="none" strike="noStrike" baseline="0" dirty="0">
                          <a:effectLst/>
                        </a:rPr>
                        <a:t> 휴식 업종의 수</a:t>
                      </a:r>
                      <a:endParaRPr lang="en-US" altLang="ko-KR" sz="800" u="none" strike="noStrike" dirty="0">
                        <a:effectLst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u="none" strike="noStrike" dirty="0" err="1">
                          <a:effectLst/>
                        </a:rPr>
                        <a:t>시설별</a:t>
                      </a:r>
                      <a:r>
                        <a:rPr lang="ko-KR" altLang="en-US" sz="800" u="none" strike="noStrike" dirty="0">
                          <a:effectLst/>
                        </a:rPr>
                        <a:t> 여가활동의 매출액</a:t>
                      </a:r>
                      <a:endParaRPr lang="en-US" altLang="ko-KR" sz="800" u="none" strike="noStrike" dirty="0">
                        <a:effectLst/>
                      </a:endParaRPr>
                    </a:p>
                  </a:txBody>
                  <a:tcPr marL="30218" marR="30218" marT="30218" marB="30218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</a:rPr>
                        <a:t>집객시설 </a:t>
                      </a:r>
                      <a:r>
                        <a:rPr lang="en-US" altLang="ko-KR" sz="800" u="none" strike="noStrike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문화</a:t>
                      </a:r>
                      <a:r>
                        <a:rPr lang="en-US" altLang="ko-KR" sz="800" u="none" strike="noStrike" dirty="0">
                          <a:effectLst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</a:rPr>
                        <a:t>예술</a:t>
                      </a:r>
                      <a:r>
                        <a:rPr lang="en-US" altLang="ko-KR" sz="800" u="none" strike="noStrike" dirty="0">
                          <a:effectLst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</a:rPr>
                        <a:t>종교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</a:rPr>
                        <a:t>집객시설 </a:t>
                      </a:r>
                      <a:r>
                        <a:rPr lang="en-US" altLang="ko-KR" sz="800" u="none" strike="noStrike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생활서비스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</a:rPr>
                        <a:t>집객시설 </a:t>
                      </a:r>
                      <a:r>
                        <a:rPr lang="en-US" altLang="ko-KR" sz="800" u="none" strike="noStrike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관광</a:t>
                      </a:r>
                      <a:r>
                        <a:rPr lang="en-US" altLang="ko-KR" sz="800" u="none" strike="noStrike" dirty="0">
                          <a:effectLst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</a:rPr>
                        <a:t>여가</a:t>
                      </a:r>
                      <a:r>
                        <a:rPr lang="en-US" altLang="ko-KR" sz="800" u="none" strike="noStrike" dirty="0">
                          <a:effectLst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</a:rPr>
                        <a:t>오락</a:t>
                      </a:r>
                      <a:endParaRPr lang="en-US" altLang="ko-KR" sz="800" u="none" strike="noStrike" dirty="0">
                        <a:effectLst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집객시설 </a:t>
                      </a:r>
                      <a:r>
                        <a:rPr lang="en-US" altLang="ko-KR" sz="800" u="none" strike="noStrike" dirty="0">
                          <a:effectLst/>
                        </a:rPr>
                        <a:t>-  </a:t>
                      </a:r>
                      <a:r>
                        <a:rPr lang="ko-KR" altLang="en-US" sz="800" u="none" strike="noStrike" dirty="0">
                          <a:effectLst/>
                        </a:rPr>
                        <a:t>숙박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 err="1">
                          <a:effectLst/>
                        </a:rPr>
                        <a:t>업종시설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여행</a:t>
                      </a:r>
                      <a:r>
                        <a:rPr lang="en-US" altLang="ko-KR" sz="800" u="none" strike="noStrike" dirty="0">
                          <a:effectLst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</a:rPr>
                        <a:t>레저 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호텔 등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 err="1">
                          <a:effectLst/>
                        </a:rPr>
                        <a:t>업종시설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쇼핑 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백화점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 err="1">
                          <a:effectLst/>
                        </a:rPr>
                        <a:t>카드매출액</a:t>
                      </a:r>
                      <a:r>
                        <a:rPr lang="ko-KR" altLang="en-US" sz="800" u="none" strike="noStrike" baseline="0" dirty="0">
                          <a:effectLst/>
                        </a:rPr>
                        <a:t> </a:t>
                      </a:r>
                      <a:r>
                        <a:rPr lang="en-US" altLang="ko-KR" sz="800" u="none" strike="noStrike" baseline="0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숙박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 err="1">
                          <a:effectLst/>
                        </a:rPr>
                        <a:t>카드매출액</a:t>
                      </a:r>
                      <a:r>
                        <a:rPr lang="ko-KR" altLang="en-US" sz="800" u="none" strike="noStrike" baseline="0" dirty="0">
                          <a:effectLst/>
                        </a:rPr>
                        <a:t> </a:t>
                      </a:r>
                      <a:r>
                        <a:rPr lang="en-US" altLang="ko-KR" sz="800" u="none" strike="noStrike" baseline="0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골프장 </a:t>
                      </a:r>
                      <a:r>
                        <a:rPr lang="en-US" altLang="ko-KR" sz="800" u="none" strike="noStrike" dirty="0">
                          <a:effectLst/>
                        </a:rPr>
                        <a:t>+ </a:t>
                      </a:r>
                      <a:r>
                        <a:rPr lang="ko-KR" altLang="en-US" sz="800" u="none" strike="noStrike" dirty="0">
                          <a:effectLst/>
                        </a:rPr>
                        <a:t>레저시설 및 판매 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 err="1">
                          <a:effectLst/>
                        </a:rPr>
                        <a:t>카드매출액</a:t>
                      </a:r>
                      <a:r>
                        <a:rPr lang="ko-KR" altLang="en-US" sz="800" u="none" strike="noStrike" baseline="0" dirty="0">
                          <a:effectLst/>
                        </a:rPr>
                        <a:t> </a:t>
                      </a:r>
                      <a:r>
                        <a:rPr lang="en-US" altLang="ko-KR" sz="800" u="none" strike="noStrike" baseline="0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노래방 </a:t>
                      </a:r>
                      <a:r>
                        <a:rPr lang="en-US" altLang="ko-KR" sz="800" u="none" strike="noStrike" dirty="0">
                          <a:effectLst/>
                        </a:rPr>
                        <a:t>+ </a:t>
                      </a:r>
                      <a:r>
                        <a:rPr lang="ko-KR" altLang="en-US" sz="800" u="none" strike="noStrike" dirty="0">
                          <a:effectLst/>
                        </a:rPr>
                        <a:t>유흥 및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사치업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 err="1">
                          <a:effectLst/>
                        </a:rPr>
                        <a:t>카드매출액</a:t>
                      </a:r>
                      <a:r>
                        <a:rPr lang="ko-KR" altLang="en-US" sz="800" u="none" strike="noStrike" baseline="0" dirty="0">
                          <a:effectLst/>
                        </a:rPr>
                        <a:t> </a:t>
                      </a:r>
                      <a:r>
                        <a:rPr lang="en-US" altLang="ko-KR" sz="800" u="none" strike="noStrike" baseline="0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백화점 </a:t>
                      </a:r>
                      <a:r>
                        <a:rPr lang="en-US" altLang="ko-KR" sz="800" u="none" strike="noStrike" dirty="0">
                          <a:effectLst/>
                        </a:rPr>
                        <a:t>+ </a:t>
                      </a:r>
                      <a:r>
                        <a:rPr lang="ko-KR" altLang="en-US" sz="800" u="none" strike="noStrike" dirty="0">
                          <a:effectLst/>
                        </a:rPr>
                        <a:t>면세점 </a:t>
                      </a:r>
                      <a:r>
                        <a:rPr lang="en-US" altLang="ko-KR" sz="800" u="none" strike="noStrike" dirty="0">
                          <a:effectLst/>
                        </a:rPr>
                        <a:t>+ </a:t>
                      </a:r>
                      <a:r>
                        <a:rPr lang="ko-KR" altLang="en-US" sz="800" u="none" strike="noStrike" dirty="0">
                          <a:effectLst/>
                        </a:rPr>
                        <a:t>의류 및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직물업체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+ </a:t>
                      </a:r>
                      <a:r>
                        <a:rPr lang="ko-KR" altLang="en-US" sz="800" u="none" strike="noStrike" dirty="0">
                          <a:effectLst/>
                        </a:rPr>
                        <a:t>패션잡화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0218" marR="30218" marT="30218" marB="30218"/>
                </a:tc>
                <a:extLst>
                  <a:ext uri="{0D108BD9-81ED-4DB2-BD59-A6C34878D82A}">
                    <a16:rowId xmlns:a16="http://schemas.microsoft.com/office/drawing/2014/main" val="2940018839"/>
                  </a:ext>
                </a:extLst>
              </a:tr>
              <a:tr h="149446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u="none" strike="noStrike" dirty="0">
                          <a:effectLst/>
                        </a:rPr>
                        <a:t>주거 인프라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marL="30218" marR="30218" marT="30218" marB="30218"/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u="none" strike="noStrike" dirty="0">
                          <a:effectLst/>
                        </a:rPr>
                        <a:t>인구 수 당 주거환경의 집객시설 수</a:t>
                      </a:r>
                      <a:endParaRPr lang="en-US" altLang="ko-KR" sz="800" u="none" strike="noStrike" dirty="0">
                        <a:effectLst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u="none" strike="noStrike" dirty="0">
                          <a:effectLst/>
                        </a:rPr>
                        <a:t>마트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은행</a:t>
                      </a:r>
                      <a:r>
                        <a:rPr lang="en-US" altLang="ko-KR" sz="800" u="none" strike="noStrike" dirty="0">
                          <a:effectLst/>
                        </a:rPr>
                        <a:t>,</a:t>
                      </a:r>
                      <a:r>
                        <a:rPr lang="en-US" altLang="ko-KR" sz="800" u="none" strike="noStrike" baseline="0" dirty="0">
                          <a:effectLst/>
                        </a:rPr>
                        <a:t> </a:t>
                      </a:r>
                      <a:r>
                        <a:rPr lang="ko-KR" altLang="en-US" sz="800" u="none" strike="noStrike" baseline="0" dirty="0">
                          <a:effectLst/>
                        </a:rPr>
                        <a:t>서점 등의 </a:t>
                      </a:r>
                      <a:r>
                        <a:rPr lang="ko-KR" altLang="en-US" sz="800" u="none" strike="noStrike" baseline="0" dirty="0" err="1">
                          <a:effectLst/>
                        </a:rPr>
                        <a:t>업종시설</a:t>
                      </a:r>
                      <a:r>
                        <a:rPr lang="ko-KR" altLang="en-US" sz="800" u="none" strike="noStrike" baseline="0" dirty="0">
                          <a:effectLst/>
                        </a:rPr>
                        <a:t> 수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u="none" strike="noStrike" dirty="0">
                          <a:effectLst/>
                        </a:rPr>
                        <a:t>생활에 관련된 시설의 매출액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0218" marR="30218" marT="30218" marB="30218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</a:rPr>
                        <a:t>집객시설 </a:t>
                      </a:r>
                      <a:r>
                        <a:rPr lang="en-US" altLang="ko-KR" sz="800" u="none" strike="noStrike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교통</a:t>
                      </a:r>
                      <a:r>
                        <a:rPr lang="en-US" altLang="ko-KR" sz="800" u="none" strike="noStrike" dirty="0">
                          <a:effectLst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</a:rPr>
                        <a:t>운송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</a:rPr>
                        <a:t>집객시설 </a:t>
                      </a:r>
                      <a:r>
                        <a:rPr lang="en-US" altLang="ko-KR" sz="800" u="none" strike="noStrike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부동산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</a:rPr>
                        <a:t>집객시설 </a:t>
                      </a:r>
                      <a:r>
                        <a:rPr lang="en-US" altLang="ko-KR" sz="800" u="none" strike="noStrike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소매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</a:rPr>
                        <a:t>집객시설 </a:t>
                      </a:r>
                      <a:r>
                        <a:rPr lang="en-US" altLang="ko-KR" sz="800" u="none" strike="noStrike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도매</a:t>
                      </a:r>
                      <a:r>
                        <a:rPr lang="en-US" altLang="ko-KR" sz="800" u="none" strike="noStrike" dirty="0">
                          <a:effectLst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</a:rPr>
                        <a:t>유통</a:t>
                      </a:r>
                      <a:r>
                        <a:rPr lang="en-US" altLang="ko-KR" sz="800" u="none" strike="noStrike" dirty="0">
                          <a:effectLst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</a:rPr>
                        <a:t>무역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</a:rPr>
                        <a:t>집객시설 </a:t>
                      </a:r>
                      <a:r>
                        <a:rPr lang="en-US" altLang="ko-KR" sz="800" u="none" strike="noStrike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음식 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 err="1">
                          <a:effectLst/>
                        </a:rPr>
                        <a:t>업종시설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–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금융편의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은행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 err="1">
                          <a:effectLst/>
                        </a:rPr>
                        <a:t>카드매출액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- </a:t>
                      </a:r>
                      <a:r>
                        <a:rPr lang="ko-KR" altLang="en-US" sz="800" u="none" strike="noStrike" dirty="0">
                          <a:effectLst/>
                        </a:rPr>
                        <a:t>슈퍼마켓</a:t>
                      </a:r>
                      <a:r>
                        <a:rPr lang="en-US" altLang="ko-KR" sz="800" u="none" strike="noStrike" dirty="0">
                          <a:effectLst/>
                        </a:rPr>
                        <a:t>+</a:t>
                      </a:r>
                      <a:r>
                        <a:rPr lang="ko-KR" altLang="en-US" sz="800" u="none" strike="noStrike" dirty="0">
                          <a:effectLst/>
                        </a:rPr>
                        <a:t>할인점</a:t>
                      </a:r>
                      <a:r>
                        <a:rPr lang="en-US" altLang="ko-KR" sz="800" u="none" strike="noStrike" dirty="0">
                          <a:effectLst/>
                        </a:rPr>
                        <a:t>+</a:t>
                      </a:r>
                      <a:r>
                        <a:rPr lang="ko-KR" altLang="en-US" sz="800" u="none" strike="noStrike" dirty="0">
                          <a:effectLst/>
                        </a:rPr>
                        <a:t>편의점 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 err="1">
                          <a:effectLst/>
                        </a:rPr>
                        <a:t>카드매출액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- </a:t>
                      </a:r>
                      <a:r>
                        <a:rPr lang="ko-KR" altLang="en-US" sz="800" u="none" strike="noStrike" dirty="0">
                          <a:effectLst/>
                        </a:rPr>
                        <a:t>서점 </a:t>
                      </a:r>
                      <a:r>
                        <a:rPr lang="en-US" altLang="ko-KR" sz="800" u="none" strike="noStrike" dirty="0">
                          <a:effectLst/>
                        </a:rPr>
                        <a:t>+ </a:t>
                      </a:r>
                      <a:r>
                        <a:rPr lang="ko-KR" altLang="en-US" sz="800" u="none" strike="noStrike" dirty="0">
                          <a:effectLst/>
                        </a:rPr>
                        <a:t>사무</a:t>
                      </a:r>
                      <a:r>
                        <a:rPr lang="en-US" altLang="ko-KR" sz="800" u="none" strike="noStrike" dirty="0">
                          <a:effectLst/>
                        </a:rPr>
                        <a:t>/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문구업체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endParaRPr lang="ko-KR" alt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 err="1">
                          <a:effectLst/>
                        </a:rPr>
                        <a:t>카드매출액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- </a:t>
                      </a:r>
                      <a:r>
                        <a:rPr lang="ko-KR" altLang="en-US" sz="800" u="none" strike="noStrike" dirty="0">
                          <a:effectLst/>
                        </a:rPr>
                        <a:t>일반음식점 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0218" marR="30218" marT="30218" marB="30218"/>
                </a:tc>
                <a:extLst>
                  <a:ext uri="{0D108BD9-81ED-4DB2-BD59-A6C34878D82A}">
                    <a16:rowId xmlns:a16="http://schemas.microsoft.com/office/drawing/2014/main" val="1705497473"/>
                  </a:ext>
                </a:extLst>
              </a:tr>
            </a:tbl>
          </a:graphicData>
        </a:graphic>
      </p:graphicFrame>
      <p:sp>
        <p:nvSpPr>
          <p:cNvPr id="5" name="Rectangle: Rounded Corners 6"/>
          <p:cNvSpPr/>
          <p:nvPr/>
        </p:nvSpPr>
        <p:spPr>
          <a:xfrm>
            <a:off x="673928" y="965367"/>
            <a:ext cx="3925614" cy="2695904"/>
          </a:xfrm>
          <a:prstGeom prst="roundRect">
            <a:avLst>
              <a:gd name="adj" fmla="val 273"/>
            </a:avLst>
          </a:prstGeom>
          <a:solidFill>
            <a:schemeClr val="accent2">
              <a:alpha val="19000"/>
            </a:schemeClr>
          </a:solidFill>
          <a:ln>
            <a:noFill/>
          </a:ln>
          <a:effectLst>
            <a:outerShdw blurRad="774700" sx="102000" sy="102000" algn="ctr" rotWithShape="0">
              <a:schemeClr val="tx1">
                <a:lumMod val="65000"/>
                <a:lumOff val="3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08160" y="1399948"/>
            <a:ext cx="1733694" cy="1703759"/>
            <a:chOff x="1864113" y="2349074"/>
            <a:chExt cx="1733694" cy="1703759"/>
          </a:xfrm>
        </p:grpSpPr>
        <p:sp>
          <p:nvSpPr>
            <p:cNvPr id="7" name="원호 6"/>
            <p:cNvSpPr/>
            <p:nvPr/>
          </p:nvSpPr>
          <p:spPr>
            <a:xfrm rot="20080103">
              <a:off x="1954404" y="2384327"/>
              <a:ext cx="1643403" cy="1644709"/>
            </a:xfrm>
            <a:prstGeom prst="arc">
              <a:avLst>
                <a:gd name="adj1" fmla="val 17556209"/>
                <a:gd name="adj2" fmla="val 20335400"/>
              </a:avLst>
            </a:prstGeom>
            <a:noFill/>
            <a:ln w="31750"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원호 7"/>
            <p:cNvSpPr/>
            <p:nvPr/>
          </p:nvSpPr>
          <p:spPr>
            <a:xfrm rot="3104881">
              <a:off x="1941310" y="2384328"/>
              <a:ext cx="1643403" cy="1644709"/>
            </a:xfrm>
            <a:prstGeom prst="arc">
              <a:avLst>
                <a:gd name="adj1" fmla="val 17658593"/>
                <a:gd name="adj2" fmla="val 20203831"/>
              </a:avLst>
            </a:prstGeom>
            <a:noFill/>
            <a:ln w="31750"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원호 10"/>
            <p:cNvSpPr/>
            <p:nvPr/>
          </p:nvSpPr>
          <p:spPr>
            <a:xfrm rot="6963579">
              <a:off x="1949215" y="2408777"/>
              <a:ext cx="1643403" cy="1644709"/>
            </a:xfrm>
            <a:prstGeom prst="arc">
              <a:avLst>
                <a:gd name="adj1" fmla="val 17658593"/>
                <a:gd name="adj2" fmla="val 20203831"/>
              </a:avLst>
            </a:prstGeom>
            <a:noFill/>
            <a:ln w="31750"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원호 11"/>
            <p:cNvSpPr/>
            <p:nvPr/>
          </p:nvSpPr>
          <p:spPr>
            <a:xfrm rot="10695065">
              <a:off x="1888466" y="2349074"/>
              <a:ext cx="1643403" cy="1644709"/>
            </a:xfrm>
            <a:prstGeom prst="arc">
              <a:avLst>
                <a:gd name="adj1" fmla="val 17658593"/>
                <a:gd name="adj2" fmla="val 20203831"/>
              </a:avLst>
            </a:prstGeom>
            <a:noFill/>
            <a:ln w="31750"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원호 12"/>
            <p:cNvSpPr/>
            <p:nvPr/>
          </p:nvSpPr>
          <p:spPr>
            <a:xfrm rot="15711788">
              <a:off x="1864766" y="2408776"/>
              <a:ext cx="1643403" cy="1644709"/>
            </a:xfrm>
            <a:prstGeom prst="arc">
              <a:avLst>
                <a:gd name="adj1" fmla="val 17267768"/>
                <a:gd name="adj2" fmla="val 20203831"/>
              </a:avLst>
            </a:prstGeom>
            <a:noFill/>
            <a:ln w="31750"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 flipV="1">
              <a:off x="2011163" y="2837873"/>
              <a:ext cx="1315314" cy="449105"/>
            </a:xfrm>
            <a:prstGeom prst="line">
              <a:avLst/>
            </a:prstGeom>
            <a:solidFill>
              <a:srgbClr val="F8F8F8"/>
            </a:solidFill>
            <a:ln w="317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rot="20525069">
              <a:off x="2105587" y="3084587"/>
              <a:ext cx="1189547" cy="801415"/>
            </a:xfrm>
            <a:prstGeom prst="line">
              <a:avLst/>
            </a:prstGeom>
            <a:solidFill>
              <a:srgbClr val="F8F8F8"/>
            </a:solidFill>
            <a:ln w="317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2575294" y="2837873"/>
              <a:ext cx="745547" cy="1154630"/>
            </a:xfrm>
            <a:prstGeom prst="line">
              <a:avLst/>
            </a:prstGeom>
            <a:solidFill>
              <a:srgbClr val="F8F8F8"/>
            </a:solidFill>
            <a:ln w="317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20525069" flipH="1">
              <a:off x="2344564" y="2562277"/>
              <a:ext cx="425631" cy="1400336"/>
            </a:xfrm>
            <a:prstGeom prst="line">
              <a:avLst/>
            </a:prstGeom>
            <a:solidFill>
              <a:srgbClr val="F8F8F8"/>
            </a:solidFill>
            <a:ln w="317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20525069">
              <a:off x="2742742" y="2428463"/>
              <a:ext cx="450743" cy="1359986"/>
            </a:xfrm>
            <a:prstGeom prst="line">
              <a:avLst/>
            </a:prstGeom>
            <a:solidFill>
              <a:srgbClr val="F8F8F8"/>
            </a:solidFill>
            <a:ln w="317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620615" y="1070533"/>
            <a:ext cx="3999427" cy="2534224"/>
            <a:chOff x="776568" y="2019659"/>
            <a:chExt cx="3999427" cy="253422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25069">
              <a:off x="1746062" y="3192921"/>
              <a:ext cx="271689" cy="271689"/>
            </a:xfrm>
            <a:prstGeom prst="rect">
              <a:avLst/>
            </a:prstGeom>
            <a:noFill/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25069">
              <a:off x="2378455" y="4019008"/>
              <a:ext cx="272683" cy="272683"/>
            </a:xfrm>
            <a:prstGeom prst="rect">
              <a:avLst/>
            </a:prstGeom>
            <a:noFill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25069">
              <a:off x="2366212" y="2264691"/>
              <a:ext cx="272683" cy="272683"/>
            </a:xfrm>
            <a:prstGeom prst="rect">
              <a:avLst/>
            </a:prstGeom>
            <a:no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25069">
              <a:off x="3367857" y="3705627"/>
              <a:ext cx="272683" cy="272683"/>
            </a:xfrm>
            <a:prstGeom prst="rect">
              <a:avLst/>
            </a:prstGeom>
            <a:noFill/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25069">
              <a:off x="3383231" y="2659463"/>
              <a:ext cx="272683" cy="272683"/>
            </a:xfrm>
            <a:prstGeom prst="rect">
              <a:avLst/>
            </a:prstGeom>
            <a:noFill/>
          </p:spPr>
        </p:pic>
        <p:sp>
          <p:nvSpPr>
            <p:cNvPr id="25" name="직사각형 24"/>
            <p:cNvSpPr/>
            <p:nvPr/>
          </p:nvSpPr>
          <p:spPr>
            <a:xfrm>
              <a:off x="776568" y="3233310"/>
              <a:ext cx="1024639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교육 및 공공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697066" y="4276884"/>
              <a:ext cx="98937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교통 시스템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687426" y="3919751"/>
              <a:ext cx="879500" cy="2198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의료보건복지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751356" y="2697077"/>
              <a:ext cx="1024639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여가 및 휴식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01205" y="2019659"/>
              <a:ext cx="98937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주거 인프라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516391" y="3878103"/>
            <a:ext cx="43294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행정자치부에서 작성한 </a:t>
            </a:r>
            <a:r>
              <a:rPr kumimoji="0" lang="en-CA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주민생활 환경지표 개발</a:t>
            </a:r>
            <a:r>
              <a:rPr kumimoji="0" lang="en-CA" altLang="ko-KR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에 의하면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지표를 구성하는 분야로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사회안전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', '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의료서비스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', '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', '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', '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인프라 구축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를 언급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본 지역 편의 지수 개발에는 국민 삶의 편의 수준을 반영하고자 하기 때문에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주민생활 환경 지표 문서를 참고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결국 총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 분야로 부문을 지정할 수 있었고 상세 항목에 있어서는 주어진 데이터 및 지표 개발 상세 목적을 고려하여 최종적으로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의료보건복지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교육 및 공공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b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교통 시스템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여가 및 휴식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주거 인프라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도출할 수 있었음</a:t>
            </a:r>
            <a:r>
              <a:rPr kumimoji="0" lang="en-CA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오른쪽 표 참조</a:t>
            </a:r>
            <a:r>
              <a:rPr kumimoji="0" lang="en-CA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508777" y="977457"/>
            <a:ext cx="34788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1.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지역생활편의 지수모형 개발을 위한 변수의 선택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449173" y="6566069"/>
            <a:ext cx="537122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모든 추출 데이터는 지역 거주민 수로 보정함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[Appendix – A,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지역 거주민 수 보정에 대한 근거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605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54182" y="739838"/>
            <a:ext cx="11083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378069" y="1669016"/>
            <a:ext cx="974437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주어진 대회 데이터는 총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37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 동으로 분류되었으나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행정자료 및 공공데이터는 총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개의 동 자료를 담고 있어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이를 반영해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30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 동으로 변환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CA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오른쪽 표 참조</a:t>
            </a:r>
            <a:r>
              <a:rPr kumimoji="0" lang="en-CA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아래의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동은 관할지구가 다른 동에 포함되어 있어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지역 거주민 수 등을 계산하기 위해서 관할 동에 편입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서초 우면동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-----&gt;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양재동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서초 신원동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-----&gt;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내곡동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서초 염곡동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-----&gt;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내곡동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서초 원지동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-----&gt;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양재동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강남 율현동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-----&gt;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세곡동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강남 자곡동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-----&gt;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세곡동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송파 신천동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-----&gt;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잠실동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2817" y="1224483"/>
            <a:ext cx="6625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동별 지역 편의 지수를 측정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 Unicode M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2817" y="4186831"/>
            <a:ext cx="6625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변수 표준화 수행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 Unicode M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78069" y="4631657"/>
            <a:ext cx="8263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 STEP 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에서 선정된 모든 변수는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Principle Component Analysis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적용하기 위해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평균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 표준편차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 </a:t>
            </a:r>
            <a:b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표준분포로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변환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변수간의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Scale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차이로 야기되는 분석의 편향성을 줄여주기 위한 정규화 과정 수행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6769" y="196334"/>
            <a:ext cx="5021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STEP 3 –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강남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구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동 별 변수 재변환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6D66D3B-DEA7-432A-AE61-98D8A333B039}"/>
              </a:ext>
            </a:extLst>
          </p:cNvPr>
          <p:cNvGraphicFramePr>
            <a:graphicFrameLocks noGrp="1"/>
          </p:cNvGraphicFramePr>
          <p:nvPr/>
        </p:nvGraphicFramePr>
        <p:xfrm>
          <a:off x="9285939" y="872028"/>
          <a:ext cx="2461560" cy="5603691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820520">
                  <a:extLst>
                    <a:ext uri="{9D8B030D-6E8A-4147-A177-3AD203B41FA5}">
                      <a16:colId xmlns:a16="http://schemas.microsoft.com/office/drawing/2014/main" val="889577714"/>
                    </a:ext>
                  </a:extLst>
                </a:gridCol>
                <a:gridCol w="820520">
                  <a:extLst>
                    <a:ext uri="{9D8B030D-6E8A-4147-A177-3AD203B41FA5}">
                      <a16:colId xmlns:a16="http://schemas.microsoft.com/office/drawing/2014/main" val="13836279"/>
                    </a:ext>
                  </a:extLst>
                </a:gridCol>
                <a:gridCol w="820520">
                  <a:extLst>
                    <a:ext uri="{9D8B030D-6E8A-4147-A177-3AD203B41FA5}">
                      <a16:colId xmlns:a16="http://schemas.microsoft.com/office/drawing/2014/main" val="278562875"/>
                    </a:ext>
                  </a:extLst>
                </a:gridCol>
              </a:tblGrid>
              <a:tr h="2709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 거주민 수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50300065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내곡동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18985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55589415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101769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993010346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반포동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117445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7534630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잠원동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35035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4288708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양재동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71540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776419279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방배동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116439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33829085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압구정동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28202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109748366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논현동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47506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138444371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신사동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18349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70680004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대치동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87635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353212121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삼성동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46356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876103787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청담동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50307105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개포동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61458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920740205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역삼동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72126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7420919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세곡동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44163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49722191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도곡동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57716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975341535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수서동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364545635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일원동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58899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24466399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잠실동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162846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09741763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풍납동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43876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196873246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48691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417527405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석촌동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35420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40843002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삼전동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33851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1336059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마천동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44040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725418813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거여동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34383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85948668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오금동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708182097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방이동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24367494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장지동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35834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31262001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문정동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45414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91841392"/>
                  </a:ext>
                </a:extLst>
              </a:tr>
              <a:tr h="17775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가락동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63728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0075038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00AE43-57D2-48E4-8770-E2A799969689}"/>
              </a:ext>
            </a:extLst>
          </p:cNvPr>
          <p:cNvSpPr/>
          <p:nvPr/>
        </p:nvSpPr>
        <p:spPr>
          <a:xfrm>
            <a:off x="9154076" y="6485814"/>
            <a:ext cx="27458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2.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변환한 </a:t>
            </a:r>
            <a:r>
              <a:rPr kumimoji="0" lang="en-CA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30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 동의 지역 거주민 수 </a:t>
            </a:r>
          </a:p>
        </p:txBody>
      </p:sp>
    </p:spTree>
    <p:extLst>
      <p:ext uri="{BB962C8B-B14F-4D97-AF65-F5344CB8AC3E}">
        <p14:creationId xmlns:p14="http://schemas.microsoft.com/office/powerpoint/2010/main" val="391863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554182" y="739838"/>
            <a:ext cx="11083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96769" y="196334"/>
            <a:ext cx="4684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STEP 4 –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분야별 주성분 분석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(PCA)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82817" y="1224483"/>
            <a:ext cx="6625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분야 별 주성분 분석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(PCA)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을 수행하고 지표를 산출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 Unicode M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34996" y="1764523"/>
            <a:ext cx="5705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STEP 3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추출한 동 별 데이터 값에 주성분 분석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(PCA)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수행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17" y="1560121"/>
            <a:ext cx="4325424" cy="271129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180017" y="4404365"/>
            <a:ext cx="43294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주성분 분석은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다변량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데이터를 가장 잘 구별하는 숨겨진 변수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주성분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찾는 기법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즉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다변량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데이터가 분포되어 있는 다차원 공간에서 데이터 간 분산을 최소화시키는 축을 탐색하는 차원 축소 기법을 의미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변수들을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주성분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이라는 선형결합으로 묶어 상관성이 높은 변수들을 요약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축소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일반적으로 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주성분이 전체의 변동을 가장 잘 설명 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34996" y="3967685"/>
            <a:ext cx="5553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주성분 분석은 각 동 별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다변량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데이터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가령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의료 분야의 경우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STEP 3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과 같이 의료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집객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시설 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의료 업종 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의료 매출액이 있음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분산을 최소화하는 축을 제시하여 동 별 편의를 나타내는 값을 효율적으로 나타내는 것이 가능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즉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다변량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데이터를 가장 잘 설명할 수 있는 축을 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주성분으로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나타낼 수 있는데 이 축에 대한 동 별 값을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와 밀접한 관련이 있는 수치로 생각할 수 있다고 판단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이에 따라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분야 별 편의 지표 산출에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주성분 분석을 활용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82817" y="3531594"/>
            <a:ext cx="6625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주성분 분석을 활용한 이유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 Unicode M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34996" y="2200329"/>
            <a:ext cx="5705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 결과 도출되는 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주성분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(First principal component)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추출 데이터에 대한 상관계수를 도출하고 의미를 해석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Rectangle: Rounded Corners 23"/>
          <p:cNvSpPr/>
          <p:nvPr/>
        </p:nvSpPr>
        <p:spPr>
          <a:xfrm>
            <a:off x="8325872" y="1238080"/>
            <a:ext cx="2048214" cy="28058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dist="1270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주성분 분석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(PCA)</a:t>
            </a:r>
            <a:endParaRPr kumimoji="0" lang="id-ID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34996" y="2814902"/>
            <a:ext cx="5705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주성분이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나타내는 축으로 해석이 가능한 경우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 동 별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주성분 값을 도출하여 분야 별 편의 지표 산출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58793" y="1083076"/>
            <a:ext cx="4579026" cy="52602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717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554182" y="739838"/>
            <a:ext cx="11083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96769" y="196334"/>
            <a:ext cx="5848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STEP 4 –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분야별 주성분 분석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교육 및 공공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24817" y="1252860"/>
            <a:ext cx="49194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분석 결과 해석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 Unicode M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733387" y="1636961"/>
            <a:ext cx="514246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PCA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주성분에 대한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Correlation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 결과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학원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생활편의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공공 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등과의 상관관계 값이 높게 산출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PCA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주성분에 대한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Correlation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 결과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쇼핑에 대한 상관관계 값이 높게 산출되었으며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숙박업은 음의 상관계수를 갖고 있음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학원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생활편의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공공편의 등 전반적인 세부변수와의 상관관계 값이 높게 산출되어 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주성분은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공공서비스와 밀접한 관련이 있는 축으로 해석 가능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역삼 순으로 교육 및 공공 서비스가 높다는 것을 알 수 있으며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신사동은 쇼핑 편의도 높음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8" y="1252860"/>
            <a:ext cx="5760000" cy="4680000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6624817" y="4462831"/>
          <a:ext cx="2405881" cy="1567867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94311">
                  <a:extLst>
                    <a:ext uri="{9D8B030D-6E8A-4147-A177-3AD203B41FA5}">
                      <a16:colId xmlns:a16="http://schemas.microsoft.com/office/drawing/2014/main" val="1259975045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249562841"/>
                    </a:ext>
                  </a:extLst>
                </a:gridCol>
                <a:gridCol w="815890">
                  <a:extLst>
                    <a:ext uri="{9D8B030D-6E8A-4147-A177-3AD203B41FA5}">
                      <a16:colId xmlns:a16="http://schemas.microsoft.com/office/drawing/2014/main" val="3037131032"/>
                    </a:ext>
                  </a:extLst>
                </a:gridCol>
              </a:tblGrid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교육 및 공공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Correlation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87169284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학원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0.763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89158577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2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생활편의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0.735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07154620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3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공공편의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0.726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350309499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4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0.682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2256619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5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스포츠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19929794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6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0.454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249325486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9469967" y="4462831"/>
          <a:ext cx="2405881" cy="1567867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94311">
                  <a:extLst>
                    <a:ext uri="{9D8B030D-6E8A-4147-A177-3AD203B41FA5}">
                      <a16:colId xmlns:a16="http://schemas.microsoft.com/office/drawing/2014/main" val="1259975045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249562841"/>
                    </a:ext>
                  </a:extLst>
                </a:gridCol>
                <a:gridCol w="815890">
                  <a:extLst>
                    <a:ext uri="{9D8B030D-6E8A-4147-A177-3AD203B41FA5}">
                      <a16:colId xmlns:a16="http://schemas.microsoft.com/office/drawing/2014/main" val="3037131032"/>
                    </a:ext>
                  </a:extLst>
                </a:gridCol>
              </a:tblGrid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교육 및 공공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Correlation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87169284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0.663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89158577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2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endParaRPr lang="en-US" altLang="ko-KR" sz="1200" b="0" i="0" u="none" strike="noStrike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문화</a:t>
                      </a:r>
                      <a:r>
                        <a:rPr lang="en-US" altLang="ko-KR" sz="1100" b="0" i="0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예술</a:t>
                      </a:r>
                      <a:r>
                        <a:rPr lang="en-US" altLang="ko-KR" sz="1100" b="0" i="0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종교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07154620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3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endParaRPr lang="en-US" altLang="ko-KR" sz="1200" b="0" i="0" u="none" strike="noStrike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생활서비스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350309499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endParaRPr lang="en-US" altLang="ko-KR" sz="1200" b="0" i="0" u="none" strike="noStrike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관광</a:t>
                      </a:r>
                      <a:r>
                        <a:rPr lang="en-US" altLang="ko-KR" sz="1100" b="0" i="0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여가</a:t>
                      </a:r>
                      <a:r>
                        <a:rPr lang="en-US" altLang="ko-KR" sz="1100" b="0" i="0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오락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-0.294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2256619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5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레저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-0.418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19929794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6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-0.643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249325486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624817" y="4185832"/>
            <a:ext cx="1310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PC1 with Features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469967" y="4187258"/>
            <a:ext cx="1310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PC2 with Features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3776" y="5940462"/>
            <a:ext cx="45601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그림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1.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교육 및 공공에 대한 각 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동별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주성분 분석 </a:t>
            </a:r>
          </a:p>
        </p:txBody>
      </p:sp>
    </p:spTree>
    <p:extLst>
      <p:ext uri="{BB962C8B-B14F-4D97-AF65-F5344CB8AC3E}">
        <p14:creationId xmlns:p14="http://schemas.microsoft.com/office/powerpoint/2010/main" val="411526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554182" y="739838"/>
            <a:ext cx="11083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96769" y="196334"/>
            <a:ext cx="5779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STEP 4 –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분야별 주성분 분석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주거 인프라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24817" y="1252860"/>
            <a:ext cx="49194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분석 결과 해석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04811" y="1706470"/>
            <a:ext cx="52854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PCA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주성분에 대한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Correlation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 결과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음식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금융편의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소매 등에 대한 상관관계 값이 높게 산출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주거 인프라 편의를 잘 반영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PCA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주성분에 대한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Correlation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값 관찰 결과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도매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운송 부분에 대한 상관관계 값이 높게 산출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역삼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논현동 순으로 생활 편의가 발달되어 있고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문정동은 도매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유통 상점이 발전되어 있다는 것을 파악할 수 있음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8" y="1252800"/>
            <a:ext cx="5760000" cy="4680000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624817" y="4005631"/>
          <a:ext cx="2405881" cy="223981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94311">
                  <a:extLst>
                    <a:ext uri="{9D8B030D-6E8A-4147-A177-3AD203B41FA5}">
                      <a16:colId xmlns:a16="http://schemas.microsoft.com/office/drawing/2014/main" val="1259975045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249562841"/>
                    </a:ext>
                  </a:extLst>
                </a:gridCol>
                <a:gridCol w="815890">
                  <a:extLst>
                    <a:ext uri="{9D8B030D-6E8A-4147-A177-3AD203B41FA5}">
                      <a16:colId xmlns:a16="http://schemas.microsoft.com/office/drawing/2014/main" val="3037131032"/>
                    </a:ext>
                  </a:extLst>
                </a:gridCol>
              </a:tblGrid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주거 인프라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Correlation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87169284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음식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0.938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89158577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2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금융편의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0.930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07154620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3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소매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0.923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350309499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4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일반음식점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0.885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2256619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5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부동산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0.866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19929794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6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편의비용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0.862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249325486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7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교통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운송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0.767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59593542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8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사무비용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0.658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28885606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9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도매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유통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무역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0.560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73997465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9469967" y="4005631"/>
          <a:ext cx="2405881" cy="223981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94311">
                  <a:extLst>
                    <a:ext uri="{9D8B030D-6E8A-4147-A177-3AD203B41FA5}">
                      <a16:colId xmlns:a16="http://schemas.microsoft.com/office/drawing/2014/main" val="1259975045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249562841"/>
                    </a:ext>
                  </a:extLst>
                </a:gridCol>
                <a:gridCol w="815890">
                  <a:extLst>
                    <a:ext uri="{9D8B030D-6E8A-4147-A177-3AD203B41FA5}">
                      <a16:colId xmlns:a16="http://schemas.microsoft.com/office/drawing/2014/main" val="3037131032"/>
                    </a:ext>
                  </a:extLst>
                </a:gridCol>
              </a:tblGrid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주거 인프라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Correlation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87169284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유통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무역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0.780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89158577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2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교통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운송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07154620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3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endParaRPr lang="en-US" altLang="ko-KR" sz="1200" b="0" i="0" u="none" strike="noStrike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소매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350309499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endParaRPr lang="en-US" altLang="ko-KR" sz="1200" b="0" i="0" u="none" strike="noStrike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사무비용</a:t>
                      </a:r>
                      <a:endParaRPr lang="ko-KR" altLang="en-US" sz="1100" b="0" i="0" u="none" strike="noStrike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2256619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5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endParaRPr lang="en-US" altLang="ko-KR" sz="1200" b="0" i="0" u="none" strike="noStrike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편의비용</a:t>
                      </a:r>
                      <a:endParaRPr lang="ko-KR" altLang="en-US" sz="1100" b="0" i="0" u="none" strike="noStrike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-0.087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19929794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6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endParaRPr lang="en-US" altLang="ko-KR" sz="1200" b="0" i="0" u="none" strike="noStrike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-0.149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249325486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7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endParaRPr lang="en-US" altLang="ko-KR" sz="1200" b="0" i="0" u="none" strike="noStrike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부동산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-0.283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59593542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8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endParaRPr lang="en-US" altLang="ko-KR" sz="1200" b="0" i="0" u="none" strike="noStrike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금융편의</a:t>
                      </a:r>
                      <a:endParaRPr lang="ko-KR" altLang="en-US" sz="1100" b="0" i="0" u="none" strike="noStrike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-0.285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28885606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9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endParaRPr lang="en-US" altLang="ko-KR" sz="1200" b="0" i="0" u="none" strike="noStrike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일반음식점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-0.346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7399746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624817" y="3728632"/>
            <a:ext cx="1310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PC1 with Features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69967" y="3730058"/>
            <a:ext cx="1310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PC2 with Features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9488" y="5949984"/>
            <a:ext cx="45601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그림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2.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주거 인프라에 대한 각 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동별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주성분 분석 </a:t>
            </a:r>
          </a:p>
        </p:txBody>
      </p:sp>
    </p:spTree>
    <p:extLst>
      <p:ext uri="{BB962C8B-B14F-4D97-AF65-F5344CB8AC3E}">
        <p14:creationId xmlns:p14="http://schemas.microsoft.com/office/powerpoint/2010/main" val="3042591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6">
            <a:extLst>
              <a:ext uri="{FF2B5EF4-FFF2-40B4-BE49-F238E27FC236}">
                <a16:creationId xmlns:a16="http://schemas.microsoft.com/office/drawing/2014/main" id="{20E781A6-80EB-42C8-A13D-585569781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1342383" cy="58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/>
                </a:solidFill>
              </a:rPr>
              <a:t>Scientific Impact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5C7DC7-30A2-4D0B-B282-4B95E88F3093}"/>
              </a:ext>
            </a:extLst>
          </p:cNvPr>
          <p:cNvSpPr txBox="1"/>
          <p:nvPr/>
        </p:nvSpPr>
        <p:spPr>
          <a:xfrm>
            <a:off x="224366" y="887568"/>
            <a:ext cx="749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http://www.paxetv.com/news/articleView.html?idxno=125275</a:t>
            </a:r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B68C0F71-7044-486E-9FE0-684F64904F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359154"/>
              </p:ext>
            </p:extLst>
          </p:nvPr>
        </p:nvGraphicFramePr>
        <p:xfrm>
          <a:off x="332509" y="1256900"/>
          <a:ext cx="7389091" cy="4807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6" name="비트맵 이미지" r:id="rId3" imgW="10991880" imgH="7149960" progId="Paint.Picture">
                  <p:embed/>
                </p:oleObj>
              </mc:Choice>
              <mc:Fallback>
                <p:oleObj name="비트맵 이미지" r:id="rId3" imgW="10991880" imgH="7149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509" y="1256900"/>
                        <a:ext cx="7389091" cy="4807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3802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554182" y="739838"/>
            <a:ext cx="11083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96769" y="196334"/>
            <a:ext cx="5779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STEP 4 –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분야별 주성분 분석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교통 시스템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24817" y="1252860"/>
            <a:ext cx="49194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분석 결과 해석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26583" y="1695584"/>
            <a:ext cx="50862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교통분야는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변인이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개밖에 존재하지 않기 때문에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모든 변인이 주요하게 작용하도록 결과가 나옴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하지만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PC1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은 교통편의 및 주유소 모두 높은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Correlation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나타내는 만큼 교통에 대한 점수 척도로 판단할 수 있어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본 분석에 큰 문제가 되지 않음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PCA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주성분에 대해 각 동을 나타낸 결과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삼성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수서동이 교통 시스템이 잘 구축되어 있다고 판단 가능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6624817" y="4005631"/>
          <a:ext cx="2405881" cy="671943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94311">
                  <a:extLst>
                    <a:ext uri="{9D8B030D-6E8A-4147-A177-3AD203B41FA5}">
                      <a16:colId xmlns:a16="http://schemas.microsoft.com/office/drawing/2014/main" val="1259975045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249562841"/>
                    </a:ext>
                  </a:extLst>
                </a:gridCol>
                <a:gridCol w="815890">
                  <a:extLst>
                    <a:ext uri="{9D8B030D-6E8A-4147-A177-3AD203B41FA5}">
                      <a16:colId xmlns:a16="http://schemas.microsoft.com/office/drawing/2014/main" val="3037131032"/>
                    </a:ext>
                  </a:extLst>
                </a:gridCol>
              </a:tblGrid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교통 시스템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Correlation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87169284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교통편의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0.733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89158577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2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주유소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0.733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0715462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9469967" y="4005631"/>
          <a:ext cx="2405881" cy="671943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94311">
                  <a:extLst>
                    <a:ext uri="{9D8B030D-6E8A-4147-A177-3AD203B41FA5}">
                      <a16:colId xmlns:a16="http://schemas.microsoft.com/office/drawing/2014/main" val="1259975045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249562841"/>
                    </a:ext>
                  </a:extLst>
                </a:gridCol>
                <a:gridCol w="815890">
                  <a:extLst>
                    <a:ext uri="{9D8B030D-6E8A-4147-A177-3AD203B41FA5}">
                      <a16:colId xmlns:a16="http://schemas.microsoft.com/office/drawing/2014/main" val="3037131032"/>
                    </a:ext>
                  </a:extLst>
                </a:gridCol>
              </a:tblGrid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교통 시스템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Correlation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87169284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교통편의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0.680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89158577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주유소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-0.680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0715462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624817" y="3728632"/>
            <a:ext cx="1310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PC1 with Features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469967" y="3730058"/>
            <a:ext cx="1310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PC2 with Features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24800" y="1252800"/>
            <a:ext cx="5790225" cy="4941610"/>
            <a:chOff x="485883" y="1331024"/>
            <a:chExt cx="5790225" cy="4941610"/>
          </a:xfrm>
        </p:grpSpPr>
        <p:pic>
          <p:nvPicPr>
            <p:cNvPr id="5" name="그림 4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108" y="1331024"/>
              <a:ext cx="5760000" cy="4680000"/>
            </a:xfrm>
            <a:prstGeom prst="rect">
              <a:avLst/>
            </a:prstGeom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485883" y="6011024"/>
              <a:ext cx="456011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그림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3.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교통 시스템에 대한 각 구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/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동별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주성분 분석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1050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554182" y="739838"/>
            <a:ext cx="11083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96769" y="196334"/>
            <a:ext cx="6018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STEP 4 –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분야별 주성분 분석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의료보건복지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24817" y="1252860"/>
            <a:ext cx="49194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분석 결과 해석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 Unicode M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726583" y="1686398"/>
            <a:ext cx="52636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PCA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주성분에 대한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Correlation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 결과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소형병원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수와 의료 비용에 대한 상관성이 높은 것으로 나타남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의료보건복지 편의를 비교적 잘 반영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신사동이 타 동들에 비해 상대적으로 소형 병원 및 의료 소비액이 높은 것으로 해석 가능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수서동은 삼성서울병원이 위치하여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타 동들에 비해 대형 병원 지수가 높은 것으로 나타남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6624817" y="4173058"/>
          <a:ext cx="2405881" cy="895924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94311">
                  <a:extLst>
                    <a:ext uri="{9D8B030D-6E8A-4147-A177-3AD203B41FA5}">
                      <a16:colId xmlns:a16="http://schemas.microsoft.com/office/drawing/2014/main" val="1259975045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249562841"/>
                    </a:ext>
                  </a:extLst>
                </a:gridCol>
                <a:gridCol w="815890">
                  <a:extLst>
                    <a:ext uri="{9D8B030D-6E8A-4147-A177-3AD203B41FA5}">
                      <a16:colId xmlns:a16="http://schemas.microsoft.com/office/drawing/2014/main" val="3037131032"/>
                    </a:ext>
                  </a:extLst>
                </a:gridCol>
              </a:tblGrid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의료보건복지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Correlation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87169284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소형병원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89158577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2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의료비용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0.907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07154620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3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endParaRPr lang="en-US" altLang="ko-KR" sz="1200" b="0" i="0" u="none" strike="noStrike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대형병원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350309499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9469967" y="4173058"/>
          <a:ext cx="2405881" cy="895924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94311">
                  <a:extLst>
                    <a:ext uri="{9D8B030D-6E8A-4147-A177-3AD203B41FA5}">
                      <a16:colId xmlns:a16="http://schemas.microsoft.com/office/drawing/2014/main" val="1259975045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249562841"/>
                    </a:ext>
                  </a:extLst>
                </a:gridCol>
                <a:gridCol w="815890">
                  <a:extLst>
                    <a:ext uri="{9D8B030D-6E8A-4147-A177-3AD203B41FA5}">
                      <a16:colId xmlns:a16="http://schemas.microsoft.com/office/drawing/2014/main" val="3037131032"/>
                    </a:ext>
                  </a:extLst>
                </a:gridCol>
              </a:tblGrid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의료보건복지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Correlation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87169284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대형병원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89158577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2 -</a:t>
                      </a:r>
                      <a:endParaRPr lang="en-US" altLang="ko-KR" sz="1200" b="0" i="0" u="none" strike="noStrike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의료비용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19929794"/>
                  </a:ext>
                </a:extLst>
              </a:tr>
              <a:tr h="2239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endParaRPr lang="en-US" altLang="ko-KR" sz="1200" b="0" i="0" u="none" strike="noStrike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소형병원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249325486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624817" y="3896059"/>
            <a:ext cx="1310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PC1 with Features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469967" y="3897485"/>
            <a:ext cx="1310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PC2 with Features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24800" y="1252860"/>
            <a:ext cx="5814430" cy="4943572"/>
            <a:chOff x="442339" y="1252860"/>
            <a:chExt cx="5814430" cy="4943572"/>
          </a:xfrm>
        </p:grpSpPr>
        <p:pic>
          <p:nvPicPr>
            <p:cNvPr id="5" name="그림 4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69" y="1252860"/>
              <a:ext cx="5760000" cy="4680000"/>
            </a:xfrm>
            <a:prstGeom prst="rect">
              <a:avLst/>
            </a:prstGeom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442339" y="5934822"/>
              <a:ext cx="456011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그림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4.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의료보건복지에 대한 각 구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/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동별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주성분 분석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8879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554182" y="739838"/>
            <a:ext cx="11083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96769" y="196334"/>
            <a:ext cx="5848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STEP 4 –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분야별 주성분 분석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여가 및 휴식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24817" y="1252860"/>
            <a:ext cx="49194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분석 결과 해석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 Unicode M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726583" y="1667348"/>
            <a:ext cx="508623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PCA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주성분에 대한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Correlation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 결과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유흥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생활서비스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레저 부분의 상관관계 값이 높게 산출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여가 및 휴식 편의를 잘 반영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역삼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삼성동이 여가 및 오락 관련 서비스가 발달되어 있음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유흥비용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레저비용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관광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여가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오락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쇼핑비용 등은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Inter-correlation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 상당히 높은 변수이지만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PCA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기법은 이를 잘 고려해서 차원축소를 해주는 동시에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동별의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차이를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정방향의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Scale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산출 가능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6499806" y="3962482"/>
          <a:ext cx="2477509" cy="2064073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23693">
                  <a:extLst>
                    <a:ext uri="{9D8B030D-6E8A-4147-A177-3AD203B41FA5}">
                      <a16:colId xmlns:a16="http://schemas.microsoft.com/office/drawing/2014/main" val="1259975045"/>
                    </a:ext>
                  </a:extLst>
                </a:gridCol>
                <a:gridCol w="1088264">
                  <a:extLst>
                    <a:ext uri="{9D8B030D-6E8A-4147-A177-3AD203B41FA5}">
                      <a16:colId xmlns:a16="http://schemas.microsoft.com/office/drawing/2014/main" val="2249562841"/>
                    </a:ext>
                  </a:extLst>
                </a:gridCol>
                <a:gridCol w="865552">
                  <a:extLst>
                    <a:ext uri="{9D8B030D-6E8A-4147-A177-3AD203B41FA5}">
                      <a16:colId xmlns:a16="http://schemas.microsoft.com/office/drawing/2014/main" val="3037131032"/>
                    </a:ext>
                  </a:extLst>
                </a:gridCol>
              </a:tblGrid>
              <a:tr h="784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여가 및 휴식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Correlation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87169284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유흥비용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0.918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89158577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생활서비스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62133151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레저비용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0.810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196283438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관광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오락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0.798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308227537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0.786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712763398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레저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0.712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711910411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0.660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644149920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쇼핑비용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0.627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71885226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0.537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93483340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종교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0.450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24277309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499805" y="3685483"/>
            <a:ext cx="1310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PC1 with Features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9273960" y="3962482"/>
          <a:ext cx="2477509" cy="2064073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23693">
                  <a:extLst>
                    <a:ext uri="{9D8B030D-6E8A-4147-A177-3AD203B41FA5}">
                      <a16:colId xmlns:a16="http://schemas.microsoft.com/office/drawing/2014/main" val="1259975045"/>
                    </a:ext>
                  </a:extLst>
                </a:gridCol>
                <a:gridCol w="1088264">
                  <a:extLst>
                    <a:ext uri="{9D8B030D-6E8A-4147-A177-3AD203B41FA5}">
                      <a16:colId xmlns:a16="http://schemas.microsoft.com/office/drawing/2014/main" val="2249562841"/>
                    </a:ext>
                  </a:extLst>
                </a:gridCol>
                <a:gridCol w="865552">
                  <a:extLst>
                    <a:ext uri="{9D8B030D-6E8A-4147-A177-3AD203B41FA5}">
                      <a16:colId xmlns:a16="http://schemas.microsoft.com/office/drawing/2014/main" val="3037131032"/>
                    </a:ext>
                  </a:extLst>
                </a:gridCol>
              </a:tblGrid>
              <a:tr h="784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여가 및 휴식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Correlation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87169284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0.663239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89158577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쇼핑비용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0.528412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62133151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endParaRPr lang="en-US" altLang="ko-KR" sz="1200" b="0" i="0" u="none" strike="noStrike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문화</a:t>
                      </a:r>
                      <a:r>
                        <a:rPr lang="en-US" altLang="ko-KR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예술</a:t>
                      </a:r>
                      <a:r>
                        <a:rPr lang="en-US" altLang="ko-KR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종교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0.25638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196283438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endParaRPr lang="en-US" altLang="ko-KR" sz="1200" b="0" i="0" u="none" strike="noStrike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레저비용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0.13353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308227537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endParaRPr lang="en-US" altLang="ko-KR" sz="1200" b="0" i="0" u="none" strike="noStrike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유흥비용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0.084779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712763398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endParaRPr lang="en-US" altLang="ko-KR" sz="1200" b="0" i="0" u="none" strike="noStrike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생활서비스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0.06879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711910411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endParaRPr lang="en-US" altLang="ko-KR" sz="1200" b="0" i="0" u="none" strike="noStrike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-0.11704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644149920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endParaRPr lang="en-US" altLang="ko-KR" sz="1200" b="0" i="0" u="none" strike="noStrike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관광</a:t>
                      </a:r>
                      <a:r>
                        <a:rPr lang="en-US" altLang="ko-KR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여가</a:t>
                      </a:r>
                      <a:r>
                        <a:rPr lang="en-US" altLang="ko-KR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오락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-0.29419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71885226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레저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-0.4175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93483340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-0.64253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24277309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9273959" y="3685483"/>
            <a:ext cx="1310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PC1 with Features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24800" y="1252800"/>
            <a:ext cx="5793479" cy="4923826"/>
            <a:chOff x="409681" y="1283492"/>
            <a:chExt cx="5793479" cy="4923826"/>
          </a:xfrm>
        </p:grpSpPr>
        <p:pic>
          <p:nvPicPr>
            <p:cNvPr id="5" name="그림 4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160" y="1283492"/>
              <a:ext cx="5760000" cy="4680000"/>
            </a:xfrm>
            <a:prstGeom prst="rect">
              <a:avLst/>
            </a:prstGeom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409681" y="5945708"/>
              <a:ext cx="456011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그림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5.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여가 및 휴식에 대한 각 구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/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동별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주성분 분석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428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54182" y="739838"/>
            <a:ext cx="11083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96768" y="196334"/>
            <a:ext cx="8647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STEP 4 –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동별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가지 부문에 대한 동별 지역편의 지수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71930" y="1156655"/>
            <a:ext cx="106689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5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가지 분야로 부문화 하여 얻어진 편의 지표 결과를 평균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100,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표준편차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10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에 해당하는 정규 분포로 데이터를 변환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 Unicode M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506690" y="1737453"/>
            <a:ext cx="7587344" cy="4552654"/>
            <a:chOff x="1484918" y="1889857"/>
            <a:chExt cx="7587344" cy="455265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0234" y="1889857"/>
              <a:ext cx="7522028" cy="4298302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484918" y="6180901"/>
              <a:ext cx="39633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그림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6. 5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가지 부문에 대한 동별 지역편의 지수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2701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554182" y="739838"/>
            <a:ext cx="11083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96769" y="196334"/>
            <a:ext cx="2917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STEP 5 –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타당성 검증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70400" y="1155600"/>
            <a:ext cx="80504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STEP 4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에서 도출한 분야 별 편의 지표에 대한 타당성 검증 수행 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E640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 Unicode M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34994" y="1548617"/>
            <a:ext cx="102064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부문 별 편의 지표 도출을 위해 사용한 변수들은 각 동 별 인당 업소 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인당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집객시설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인당 카드 이용금액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 동의 지역 거주민 수에 따라 부문 별 편의 지표가 영향을 받을 가능성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즉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같은 업소 수라면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지역 거주민 수가 많아질수록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인당 업소 수가 낮아지게 되는데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(i.e.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주거지역이 많은 특정 구는 업소 수가 같아도 지역 거주민 수가 많아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인당 업소 수가 적음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이는 편의 지표가 실제보다 부정적으로 산출되는 요인이 될 수 있음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위와 같이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각 분야의 변수 정규화를 위해 나눈 지역 거주민 수에 따라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Bias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가 생길 수 있다는 판단 하에 각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개 분야 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Principal Component Value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과 지역 거주민 수 간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Pearson Correlation Analysis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수행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1338053" y="3746469"/>
          <a:ext cx="6529528" cy="1279434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643633">
                  <a:extLst>
                    <a:ext uri="{9D8B030D-6E8A-4147-A177-3AD203B41FA5}">
                      <a16:colId xmlns:a16="http://schemas.microsoft.com/office/drawing/2014/main" val="1259975045"/>
                    </a:ext>
                  </a:extLst>
                </a:gridCol>
                <a:gridCol w="1225119">
                  <a:extLst>
                    <a:ext uri="{9D8B030D-6E8A-4147-A177-3AD203B41FA5}">
                      <a16:colId xmlns:a16="http://schemas.microsoft.com/office/drawing/2014/main" val="2249562841"/>
                    </a:ext>
                  </a:extLst>
                </a:gridCol>
                <a:gridCol w="1165194">
                  <a:extLst>
                    <a:ext uri="{9D8B030D-6E8A-4147-A177-3AD203B41FA5}">
                      <a16:colId xmlns:a16="http://schemas.microsoft.com/office/drawing/2014/main" val="2425241623"/>
                    </a:ext>
                  </a:extLst>
                </a:gridCol>
                <a:gridCol w="1165194">
                  <a:extLst>
                    <a:ext uri="{9D8B030D-6E8A-4147-A177-3AD203B41FA5}">
                      <a16:colId xmlns:a16="http://schemas.microsoft.com/office/drawing/2014/main" val="983847116"/>
                    </a:ext>
                  </a:extLst>
                </a:gridCol>
                <a:gridCol w="1165194">
                  <a:extLst>
                    <a:ext uri="{9D8B030D-6E8A-4147-A177-3AD203B41FA5}">
                      <a16:colId xmlns:a16="http://schemas.microsoft.com/office/drawing/2014/main" val="3603191623"/>
                    </a:ext>
                  </a:extLst>
                </a:gridCol>
                <a:gridCol w="1165194">
                  <a:extLst>
                    <a:ext uri="{9D8B030D-6E8A-4147-A177-3AD203B41FA5}">
                      <a16:colId xmlns:a16="http://schemas.microsoft.com/office/drawing/2014/main" val="2886385752"/>
                    </a:ext>
                  </a:extLst>
                </a:gridCol>
              </a:tblGrid>
              <a:tr h="21323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여가 및 휴식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T-statistics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Parameter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P-value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Correlation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87169284"/>
                  </a:ext>
                </a:extLst>
              </a:tr>
              <a:tr h="21323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의료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0.533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89158577"/>
                  </a:ext>
                </a:extLst>
              </a:tr>
              <a:tr h="213239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공공서비스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-0.041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62133151"/>
                  </a:ext>
                </a:extLst>
              </a:tr>
              <a:tr h="213239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교통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0.537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196283438"/>
                  </a:ext>
                </a:extLst>
              </a:tr>
              <a:tr h="213239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여가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0.704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308227537"/>
                  </a:ext>
                </a:extLst>
              </a:tr>
              <a:tr h="213239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주거환경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0.458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712763398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219873" y="3347468"/>
            <a:ext cx="66259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각 분야 별 편의 지표와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지역거주민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 수와의 상관관계 결과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 Unicode M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49998" y="5264871"/>
            <a:ext cx="9330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 결과 가장 큰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Correlation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값은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0.118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으로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모든 분석 결과의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p-value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0.05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넘지 않음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즉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, 95%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의 신뢰 수준으로 모든 분야의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Correlation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값이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을 포함하기 때문에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지역 거주민 수에 따른 편의 지표 값은 영향을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    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받지 않는다고 해석 가능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49998" y="6047675"/>
            <a:ext cx="103878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결과적으로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분야 별 편의 지표는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타당성이 있다고 판단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95332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54182" y="739838"/>
            <a:ext cx="11083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96769" y="196334"/>
            <a:ext cx="4673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STEP 6 -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최종 지역 편의 지수 산출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70400" y="1155600"/>
            <a:ext cx="106254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5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 Unicode MS"/>
              </a:rPr>
              <a:t>가지 분야에 대한 편의 지표 결과의 평균으로 최종 지역 편의 지수 산출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 Unicode M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6459" y="2750007"/>
            <a:ext cx="20361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3.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동별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최종 지역 편의 지수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416671" y="6522114"/>
            <a:ext cx="39633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그림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7.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최종 지역 편의 지수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0BE965-F156-4911-9537-B92C00040268}"/>
              </a:ext>
            </a:extLst>
          </p:cNvPr>
          <p:cNvSpPr/>
          <p:nvPr/>
        </p:nvSpPr>
        <p:spPr>
          <a:xfrm>
            <a:off x="1018159" y="1531511"/>
            <a:ext cx="104565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강남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구의 편의 지수 평균을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으로 조정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최종적으로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강남 신사동이 편의 지수가 가장 높았으며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(129.4),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부문 별 편의 지표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페이지 참고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또한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 분야 모두 높은 것으로 나타남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강남구는 압구정동 및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일원동 등 일부 동을 제외하고 전반적으로 편의 지수가 높은 것으로 보임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FCF36D-57B0-450D-B126-ADDF7BE4A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671" y="2677792"/>
            <a:ext cx="6506093" cy="384450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956459" y="3083803"/>
          <a:ext cx="1812141" cy="3393461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49933">
                  <a:extLst>
                    <a:ext uri="{9D8B030D-6E8A-4147-A177-3AD203B41FA5}">
                      <a16:colId xmlns:a16="http://schemas.microsoft.com/office/drawing/2014/main" val="889577714"/>
                    </a:ext>
                  </a:extLst>
                </a:gridCol>
                <a:gridCol w="449408">
                  <a:extLst>
                    <a:ext uri="{9D8B030D-6E8A-4147-A177-3AD203B41FA5}">
                      <a16:colId xmlns:a16="http://schemas.microsoft.com/office/drawing/2014/main" val="1383627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8562875"/>
                    </a:ext>
                  </a:extLst>
                </a:gridCol>
              </a:tblGrid>
              <a:tr h="2872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구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지역편의지수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50300065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신사동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09741763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강남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역삼동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115.5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196873246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강남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삼성동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417527405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강남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논현동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40843002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107.2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1336059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강남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대치동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725418813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방이동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85948668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강남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청담동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708182097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강남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수서동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24367494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가락동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31262001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강남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도곡동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91841392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양재동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00750386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오금동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방배동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문정동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3186565" y="3083803"/>
          <a:ext cx="1812141" cy="3393461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49933">
                  <a:extLst>
                    <a:ext uri="{9D8B030D-6E8A-4147-A177-3AD203B41FA5}">
                      <a16:colId xmlns:a16="http://schemas.microsoft.com/office/drawing/2014/main" val="889577714"/>
                    </a:ext>
                  </a:extLst>
                </a:gridCol>
                <a:gridCol w="479902">
                  <a:extLst>
                    <a:ext uri="{9D8B030D-6E8A-4147-A177-3AD203B41FA5}">
                      <a16:colId xmlns:a16="http://schemas.microsoft.com/office/drawing/2014/main" val="13836279"/>
                    </a:ext>
                  </a:extLst>
                </a:gridCol>
                <a:gridCol w="782306">
                  <a:extLst>
                    <a:ext uri="{9D8B030D-6E8A-4147-A177-3AD203B41FA5}">
                      <a16:colId xmlns:a16="http://schemas.microsoft.com/office/drawing/2014/main" val="278562875"/>
                    </a:ext>
                  </a:extLst>
                </a:gridCol>
              </a:tblGrid>
              <a:tr h="2872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구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지역편의지수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50300065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잠원동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97.2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9741763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반포동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97.0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6873246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200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삼전동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96.7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7527405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서초</a:t>
                      </a:r>
                      <a:endParaRPr lang="ko-KR" altLang="en-US" sz="900" b="0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내곡동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96.5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0843002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송파</a:t>
                      </a:r>
                      <a:endParaRPr lang="ko-KR" altLang="en-US" sz="900" b="0" i="0" u="none" strike="noStrike" dirty="0">
                        <a:solidFill>
                          <a:srgbClr val="0033C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200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거여동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96.2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1336059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송파</a:t>
                      </a:r>
                      <a:endParaRPr lang="ko-KR" altLang="en-US" sz="900" b="0" i="0" u="none" strike="noStrike" dirty="0">
                        <a:solidFill>
                          <a:srgbClr val="0033C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200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석촌동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96.0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5418813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개포동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95.5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5948668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송파</a:t>
                      </a:r>
                      <a:endParaRPr lang="ko-KR" altLang="en-US" sz="900" b="0" i="0" u="none" strike="noStrike" dirty="0">
                        <a:solidFill>
                          <a:srgbClr val="0033C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20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장지동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95.4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8182097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송파</a:t>
                      </a:r>
                      <a:endParaRPr lang="ko-KR" altLang="en-US" sz="900" b="0" i="0" u="none" strike="noStrike" dirty="0">
                        <a:solidFill>
                          <a:srgbClr val="0033C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200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잠실동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94.6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4367494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송파</a:t>
                      </a:r>
                      <a:endParaRPr lang="ko-KR" altLang="en-US" sz="900" b="0" i="0" u="none" strike="noStrike" dirty="0">
                        <a:solidFill>
                          <a:srgbClr val="0033C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200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송파동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94.5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1262001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송파</a:t>
                      </a:r>
                      <a:endParaRPr lang="ko-KR" altLang="en-US" sz="900" b="0" i="0" u="none" strike="noStrike" dirty="0">
                        <a:solidFill>
                          <a:srgbClr val="0033C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200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풍납동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92.6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1841392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강남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일원동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92.3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0750386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강남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세곡동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91.1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200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마천동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90.1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강남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압구정동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88.6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081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0144" y="1091042"/>
            <a:ext cx="555416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5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가지 부문 선정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공공서비스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여가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주거환경의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가지 부문을 선정하여 </a:t>
            </a:r>
            <a:br>
              <a:rPr kumimoji="0" lang="en-CA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 부문 별 편의 지수 산출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우측 표 참조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부문 별 편의 지수 산출 시 부문별 지역 특색에 의한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Bias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최소화하기 위해 다양한 데이터를 종합하여 표준화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7524" y="196334"/>
            <a:ext cx="3250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결론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지역 편의 지수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(Index)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21497" y="6533233"/>
            <a:ext cx="41389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알고리즘으로 도출된 지역생활편의 지수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(Index)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Heatmap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979531"/>
              </p:ext>
            </p:extLst>
          </p:nvPr>
        </p:nvGraphicFramePr>
        <p:xfrm>
          <a:off x="7964741" y="239230"/>
          <a:ext cx="4017051" cy="6104185"/>
        </p:xfrm>
        <a:graphic>
          <a:graphicData uri="http://schemas.openxmlformats.org/drawingml/2006/table">
            <a:tbl>
              <a:tblPr/>
              <a:tblGrid>
                <a:gridCol w="523188">
                  <a:extLst>
                    <a:ext uri="{9D8B030D-6E8A-4147-A177-3AD203B41FA5}">
                      <a16:colId xmlns:a16="http://schemas.microsoft.com/office/drawing/2014/main" val="2636299085"/>
                    </a:ext>
                  </a:extLst>
                </a:gridCol>
                <a:gridCol w="561478">
                  <a:extLst>
                    <a:ext uri="{9D8B030D-6E8A-4147-A177-3AD203B41FA5}">
                      <a16:colId xmlns:a16="http://schemas.microsoft.com/office/drawing/2014/main" val="253738529"/>
                    </a:ext>
                  </a:extLst>
                </a:gridCol>
                <a:gridCol w="525541">
                  <a:extLst>
                    <a:ext uri="{9D8B030D-6E8A-4147-A177-3AD203B41FA5}">
                      <a16:colId xmlns:a16="http://schemas.microsoft.com/office/drawing/2014/main" val="3259841386"/>
                    </a:ext>
                  </a:extLst>
                </a:gridCol>
                <a:gridCol w="601711">
                  <a:extLst>
                    <a:ext uri="{9D8B030D-6E8A-4147-A177-3AD203B41FA5}">
                      <a16:colId xmlns:a16="http://schemas.microsoft.com/office/drawing/2014/main" val="1340721914"/>
                    </a:ext>
                  </a:extLst>
                </a:gridCol>
                <a:gridCol w="601711">
                  <a:extLst>
                    <a:ext uri="{9D8B030D-6E8A-4147-A177-3AD203B41FA5}">
                      <a16:colId xmlns:a16="http://schemas.microsoft.com/office/drawing/2014/main" val="717413646"/>
                    </a:ext>
                  </a:extLst>
                </a:gridCol>
                <a:gridCol w="601711">
                  <a:extLst>
                    <a:ext uri="{9D8B030D-6E8A-4147-A177-3AD203B41FA5}">
                      <a16:colId xmlns:a16="http://schemas.microsoft.com/office/drawing/2014/main" val="1346567947"/>
                    </a:ext>
                  </a:extLst>
                </a:gridCol>
                <a:gridCol w="601711">
                  <a:extLst>
                    <a:ext uri="{9D8B030D-6E8A-4147-A177-3AD203B41FA5}">
                      <a16:colId xmlns:a16="http://schemas.microsoft.com/office/drawing/2014/main" val="1719979950"/>
                    </a:ext>
                  </a:extLst>
                </a:gridCol>
              </a:tblGrid>
              <a:tr h="30792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지역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800" b="1" dirty="0" err="1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편의지수</a:t>
                      </a:r>
                      <a:endParaRPr lang="ko-KR" altLang="en-US" sz="800" b="1" dirty="0">
                        <a:solidFill>
                          <a:srgbClr val="1111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800" b="1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의료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800" b="1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공공서비스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800" b="1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교통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800" b="1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여가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800" b="1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주거환경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682725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신사동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129.40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AF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144.56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127.30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120.55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DC5E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124.74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129.88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AE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42929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역삼동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115.46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1E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107.75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115.81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108.26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124.48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BD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120.98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62638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삼성동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112.60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8E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102.87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112.27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9E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118.47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A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116.91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CD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112.51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196061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논현동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111.87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AE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112.03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9E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102.32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1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108.08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118.45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A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118.47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94740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서초동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107.24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106.10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7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112.41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8E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105.07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AF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105.05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AF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107.55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4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315904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대치동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106.54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102.50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118.94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8E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104.47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100.98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4F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105.81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8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456528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방이동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104.55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98.12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112.52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8E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99.05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8F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112.03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9E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101.05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4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010201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청담동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104.19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C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106.44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7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102.13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1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96.24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111.07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BE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105.08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907410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수서동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104.17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C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96.52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4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112.05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9E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113.87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5E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95.80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DF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102.59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688487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가락동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99.13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8F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99.46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7F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97.21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AF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99.37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99.50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7F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100.13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526937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도곡동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98.69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9F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101.35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98.40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AF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100.40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5F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93.47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9D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99.83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44711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양재동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98.57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94.33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0E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102.78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98.89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9F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97.17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AF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99.68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38537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오금동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98.39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AF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93.02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5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95.64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CE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115.90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93.84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CD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93.53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030241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방배동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97.60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98.18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97.57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100.33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5F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95.51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BE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96.41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216929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문정동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97.47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94.91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5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94.55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E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91.75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9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97.60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108.52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00728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잠원동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97.15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9F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94.28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0E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91.87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A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100.26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6F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101.21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98.15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963596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반포동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97.04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8F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97.29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93.45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9D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104.89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95.60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CE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93.99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68036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삼전동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96.66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5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97.31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94.43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1E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99.00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9F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96.73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6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95.84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020399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내곡동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96.47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3F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90.73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C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96.34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2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108.64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93.42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93.22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447922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거여동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96.19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101.93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2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95.32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89.45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5B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97.51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96.72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18122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석촌동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95.96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95.38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E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90.59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FC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105.24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AF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94.98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6E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93.61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069672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개포동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95.51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BE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97.52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101.02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4F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89.96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9B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92.80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3D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96.24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92733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장지동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95.39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E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94.50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E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97.16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9F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98.32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AF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93.65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AD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93.33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346784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잠실동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94.59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3E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94.59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3E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94.98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6E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91.24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5C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98.06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94.09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941658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송파동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94.47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E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94.68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3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92.34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FD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97.53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93.28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94.50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418316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풍납동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92.57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1D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106.91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5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93.05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5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82.16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47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90.84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1C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89.88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9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15397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일원동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92.31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ED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100.17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6F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90.09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BB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89.49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5B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90.72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C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91.10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4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445784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세곡동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91.10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4C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91.81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A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88.96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B1B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96.12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0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90.18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BB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88.45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C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73274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마천동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90.13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BB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94.10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EE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88.60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DB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86.14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989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91.59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8C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>
                          <a:solidFill>
                            <a:srgbClr val="111111"/>
                          </a:solidFill>
                          <a:effectLst/>
                          <a:latin typeface="+mn-ea"/>
                          <a:ea typeface="+mn-ea"/>
                        </a:rPr>
                        <a:t>90.19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955625"/>
                  </a:ext>
                </a:extLst>
              </a:tr>
            </a:tbl>
          </a:graphicData>
        </a:graphic>
      </p:graphicFrame>
      <p:grpSp>
        <p:nvGrpSpPr>
          <p:cNvPr id="63" name="그룹 62"/>
          <p:cNvGrpSpPr/>
          <p:nvPr/>
        </p:nvGrpSpPr>
        <p:grpSpPr>
          <a:xfrm>
            <a:off x="5510996" y="936567"/>
            <a:ext cx="2453745" cy="1586222"/>
            <a:chOff x="620615" y="1070533"/>
            <a:chExt cx="3951782" cy="2554629"/>
          </a:xfrm>
        </p:grpSpPr>
        <p:grpSp>
          <p:nvGrpSpPr>
            <p:cNvPr id="38" name="그룹 37"/>
            <p:cNvGrpSpPr/>
            <p:nvPr/>
          </p:nvGrpSpPr>
          <p:grpSpPr>
            <a:xfrm>
              <a:off x="1708160" y="1399948"/>
              <a:ext cx="1733694" cy="1703759"/>
              <a:chOff x="1864113" y="2349074"/>
              <a:chExt cx="1733694" cy="1703759"/>
            </a:xfrm>
          </p:grpSpPr>
          <p:sp>
            <p:nvSpPr>
              <p:cNvPr id="39" name="원호 38"/>
              <p:cNvSpPr/>
              <p:nvPr/>
            </p:nvSpPr>
            <p:spPr>
              <a:xfrm rot="20080103">
                <a:off x="1954404" y="2384327"/>
                <a:ext cx="1643403" cy="1644709"/>
              </a:xfrm>
              <a:prstGeom prst="arc">
                <a:avLst>
                  <a:gd name="adj1" fmla="val 17556209"/>
                  <a:gd name="adj2" fmla="val 20335400"/>
                </a:avLst>
              </a:prstGeom>
              <a:noFill/>
              <a:ln w="31750">
                <a:solidFill>
                  <a:schemeClr val="accent5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 rot="3104881">
                <a:off x="1941310" y="2384328"/>
                <a:ext cx="1643403" cy="1644709"/>
              </a:xfrm>
              <a:prstGeom prst="arc">
                <a:avLst>
                  <a:gd name="adj1" fmla="val 17658593"/>
                  <a:gd name="adj2" fmla="val 20203831"/>
                </a:avLst>
              </a:prstGeom>
              <a:noFill/>
              <a:ln w="31750">
                <a:solidFill>
                  <a:schemeClr val="accent5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원호 40"/>
              <p:cNvSpPr/>
              <p:nvPr/>
            </p:nvSpPr>
            <p:spPr>
              <a:xfrm rot="6963579">
                <a:off x="1949215" y="2408777"/>
                <a:ext cx="1643403" cy="1644709"/>
              </a:xfrm>
              <a:prstGeom prst="arc">
                <a:avLst>
                  <a:gd name="adj1" fmla="val 17658593"/>
                  <a:gd name="adj2" fmla="val 20203831"/>
                </a:avLst>
              </a:prstGeom>
              <a:noFill/>
              <a:ln w="31750">
                <a:solidFill>
                  <a:schemeClr val="accent5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원호 41"/>
              <p:cNvSpPr/>
              <p:nvPr/>
            </p:nvSpPr>
            <p:spPr>
              <a:xfrm rot="10695065">
                <a:off x="1888466" y="2349074"/>
                <a:ext cx="1643403" cy="1644709"/>
              </a:xfrm>
              <a:prstGeom prst="arc">
                <a:avLst>
                  <a:gd name="adj1" fmla="val 17658593"/>
                  <a:gd name="adj2" fmla="val 20203831"/>
                </a:avLst>
              </a:prstGeom>
              <a:noFill/>
              <a:ln w="31750">
                <a:solidFill>
                  <a:schemeClr val="accent5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 rot="15711788">
                <a:off x="1864766" y="2408776"/>
                <a:ext cx="1643403" cy="1644709"/>
              </a:xfrm>
              <a:prstGeom prst="arc">
                <a:avLst>
                  <a:gd name="adj1" fmla="val 17267768"/>
                  <a:gd name="adj2" fmla="val 20203831"/>
                </a:avLst>
              </a:prstGeom>
              <a:noFill/>
              <a:ln w="31750">
                <a:solidFill>
                  <a:schemeClr val="accent5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 flipV="1">
                <a:off x="2011163" y="2837873"/>
                <a:ext cx="1315314" cy="449105"/>
              </a:xfrm>
              <a:prstGeom prst="line">
                <a:avLst/>
              </a:prstGeom>
              <a:solidFill>
                <a:srgbClr val="F8F8F8"/>
              </a:solidFill>
              <a:ln w="317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rot="20525069">
                <a:off x="2105587" y="3084587"/>
                <a:ext cx="1189547" cy="801415"/>
              </a:xfrm>
              <a:prstGeom prst="line">
                <a:avLst/>
              </a:prstGeom>
              <a:solidFill>
                <a:srgbClr val="F8F8F8"/>
              </a:solidFill>
              <a:ln w="317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2575294" y="2837873"/>
                <a:ext cx="745547" cy="1154630"/>
              </a:xfrm>
              <a:prstGeom prst="line">
                <a:avLst/>
              </a:prstGeom>
              <a:solidFill>
                <a:srgbClr val="F8F8F8"/>
              </a:solidFill>
              <a:ln w="317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 rot="20525069" flipH="1">
                <a:off x="2344564" y="2562277"/>
                <a:ext cx="425631" cy="1400336"/>
              </a:xfrm>
              <a:prstGeom prst="line">
                <a:avLst/>
              </a:prstGeom>
              <a:solidFill>
                <a:srgbClr val="F8F8F8"/>
              </a:solidFill>
              <a:ln w="317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 rot="20525069">
                <a:off x="2742742" y="2428463"/>
                <a:ext cx="450743" cy="1359986"/>
              </a:xfrm>
              <a:prstGeom prst="line">
                <a:avLst/>
              </a:prstGeom>
              <a:solidFill>
                <a:srgbClr val="F8F8F8"/>
              </a:solidFill>
              <a:ln w="317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>
              <a:off x="620615" y="1070533"/>
              <a:ext cx="3951782" cy="2554629"/>
              <a:chOff x="776568" y="2019659"/>
              <a:chExt cx="3951782" cy="2554629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25069">
                <a:off x="1746062" y="3192921"/>
                <a:ext cx="271689" cy="271689"/>
              </a:xfrm>
              <a:prstGeom prst="rect">
                <a:avLst/>
              </a:prstGeom>
              <a:noFill/>
            </p:spPr>
          </p:pic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25069">
                <a:off x="2378455" y="4019008"/>
                <a:ext cx="272683" cy="272683"/>
              </a:xfrm>
              <a:prstGeom prst="rect">
                <a:avLst/>
              </a:prstGeom>
              <a:noFill/>
            </p:spPr>
          </p:pic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25069">
                <a:off x="2366212" y="2264691"/>
                <a:ext cx="272683" cy="272683"/>
              </a:xfrm>
              <a:prstGeom prst="rect">
                <a:avLst/>
              </a:prstGeom>
              <a:noFill/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25069">
                <a:off x="3367857" y="3705627"/>
                <a:ext cx="272683" cy="272683"/>
              </a:xfrm>
              <a:prstGeom prst="rect">
                <a:avLst/>
              </a:prstGeom>
              <a:noFill/>
            </p:spPr>
          </p:pic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25069">
                <a:off x="3383231" y="2659463"/>
                <a:ext cx="272683" cy="272683"/>
              </a:xfrm>
              <a:prstGeom prst="rect">
                <a:avLst/>
              </a:prstGeom>
              <a:noFill/>
            </p:spPr>
          </p:pic>
          <p:sp>
            <p:nvSpPr>
              <p:cNvPr id="55" name="직사각형 54"/>
              <p:cNvSpPr/>
              <p:nvPr/>
            </p:nvSpPr>
            <p:spPr>
              <a:xfrm>
                <a:off x="776568" y="3233310"/>
                <a:ext cx="973800" cy="29740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교육 및 공공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697067" y="4276881"/>
                <a:ext cx="945402" cy="29740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교통 시스템</a:t>
                </a: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687427" y="3919752"/>
                <a:ext cx="1040923" cy="29740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의료보건복지</a:t>
                </a: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3751354" y="2697077"/>
                <a:ext cx="973800" cy="29740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여가 및 휴식</a:t>
                </a: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2201206" y="2019659"/>
                <a:ext cx="945402" cy="29740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주거 인프라</a:t>
                </a:r>
              </a:p>
            </p:txBody>
          </p:sp>
        </p:grpSp>
      </p:grpSp>
      <p:cxnSp>
        <p:nvCxnSpPr>
          <p:cNvPr id="61" name="직선 연결선 60"/>
          <p:cNvCxnSpPr/>
          <p:nvPr/>
        </p:nvCxnSpPr>
        <p:spPr>
          <a:xfrm>
            <a:off x="554182" y="739838"/>
            <a:ext cx="7221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503486" y="5020930"/>
            <a:ext cx="662997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최종 지역 편의 지수의 효용성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최종 편의 지수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(Index)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통해 지역 별 종합적인 편의 수준을 쉽게 알 수 있음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또한 부문 별 지수 값을 통해 지역 별 개선사항이 필요한 부문을 알 수 있음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최종 편의 지수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(Index)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 도시개발사업 등 다양한 분야에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기초정보로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 가능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03486" y="2959540"/>
            <a:ext cx="6629971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부문별 편의 지수 특성 및 최종 지역 편의 지수의 타당성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부문별 편의 지수는 강남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구에 해당되는 지역별 특성을 반영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즉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등 실제 잘 알려진 지역의 특성이 드러남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최종 지역 편의 지수 산출 시 타당성을 최대화 할 수 있는 방법 사용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가지 부문의 편의 지수 결과를 산술평균하여 특정 부문의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Bias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최소화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212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554182" y="739838"/>
            <a:ext cx="11083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96769" y="196334"/>
            <a:ext cx="6556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Appendix  A  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지역 거주민 수 보정에 대한 근거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6" y="823595"/>
            <a:ext cx="7518928" cy="563919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0339" y="6462792"/>
            <a:ext cx="39633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그림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8.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송파구의 동별에 따른 업소의 분포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06097" y="1168409"/>
            <a:ext cx="450303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송파구의 동별에 따른 업소의 분포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 분야에 따른 업소 수는 동 별로 차이가 매우 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이는 지역별 점수 산출에 문제가 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이는 동의 크기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인구의 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유동인구수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위치 등 다양한 변인에 의해 영향을 받기 때문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지역편의지수 산출에 사용되는 모든 변수는 인구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지역 거주민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수를 활용하여 인구수 대비 값으로 표준화하여 문제를 해결함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8403965" y="3529402"/>
          <a:ext cx="2001567" cy="2400883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460635">
                  <a:extLst>
                    <a:ext uri="{9D8B030D-6E8A-4147-A177-3AD203B41FA5}">
                      <a16:colId xmlns:a16="http://schemas.microsoft.com/office/drawing/2014/main" val="889577714"/>
                    </a:ext>
                  </a:extLst>
                </a:gridCol>
                <a:gridCol w="694267">
                  <a:extLst>
                    <a:ext uri="{9D8B030D-6E8A-4147-A177-3AD203B41FA5}">
                      <a16:colId xmlns:a16="http://schemas.microsoft.com/office/drawing/2014/main" val="13836279"/>
                    </a:ext>
                  </a:extLst>
                </a:gridCol>
                <a:gridCol w="846665">
                  <a:extLst>
                    <a:ext uri="{9D8B030D-6E8A-4147-A177-3AD203B41FA5}">
                      <a16:colId xmlns:a16="http://schemas.microsoft.com/office/drawing/2014/main" val="278562875"/>
                    </a:ext>
                  </a:extLst>
                </a:gridCol>
              </a:tblGrid>
              <a:tr h="2705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구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50300065"/>
                  </a:ext>
                </a:extLst>
              </a:tr>
              <a:tr h="1775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잠실동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162846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09741763"/>
                  </a:ext>
                </a:extLst>
              </a:tr>
              <a:tr h="177524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풍납동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43876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196873246"/>
                  </a:ext>
                </a:extLst>
              </a:tr>
              <a:tr h="177524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48691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417527405"/>
                  </a:ext>
                </a:extLst>
              </a:tr>
              <a:tr h="177524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석촌동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35420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40843002"/>
                  </a:ext>
                </a:extLst>
              </a:tr>
              <a:tr h="177524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삼전동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33851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1336059"/>
                  </a:ext>
                </a:extLst>
              </a:tr>
              <a:tr h="177524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마천동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44040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725418813"/>
                  </a:ext>
                </a:extLst>
              </a:tr>
              <a:tr h="177524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거여동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34383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85948668"/>
                  </a:ext>
                </a:extLst>
              </a:tr>
              <a:tr h="177524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오금동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708182097"/>
                  </a:ext>
                </a:extLst>
              </a:tr>
              <a:tr h="177524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방이동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24367494"/>
                  </a:ext>
                </a:extLst>
              </a:tr>
              <a:tr h="177524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장지동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35834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31262001"/>
                  </a:ext>
                </a:extLst>
              </a:tr>
              <a:tr h="177524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문정동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45414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91841392"/>
                  </a:ext>
                </a:extLst>
              </a:tr>
              <a:tr h="177524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가락동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63728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0075038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8403966" y="5954677"/>
            <a:ext cx="189252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 </a:t>
            </a:r>
            <a:r>
              <a:rPr kumimoji="0" lang="en-CA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송파구의 인구 분포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864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554182" y="739838"/>
            <a:ext cx="11083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96769" y="196334"/>
            <a:ext cx="4480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Appendix  B  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전체 주성분 분석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1225800"/>
            <a:ext cx="5760000" cy="4680000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7278657" y="3363651"/>
          <a:ext cx="3483589" cy="2814645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736358">
                  <a:extLst>
                    <a:ext uri="{9D8B030D-6E8A-4147-A177-3AD203B41FA5}">
                      <a16:colId xmlns:a16="http://schemas.microsoft.com/office/drawing/2014/main" val="1259975045"/>
                    </a:ext>
                  </a:extLst>
                </a:gridCol>
                <a:gridCol w="1899542">
                  <a:extLst>
                    <a:ext uri="{9D8B030D-6E8A-4147-A177-3AD203B41FA5}">
                      <a16:colId xmlns:a16="http://schemas.microsoft.com/office/drawing/2014/main" val="2249562841"/>
                    </a:ext>
                  </a:extLst>
                </a:gridCol>
                <a:gridCol w="847689">
                  <a:extLst>
                    <a:ext uri="{9D8B030D-6E8A-4147-A177-3AD203B41FA5}">
                      <a16:colId xmlns:a16="http://schemas.microsoft.com/office/drawing/2014/main" val="3037131032"/>
                    </a:ext>
                  </a:extLst>
                </a:gridCol>
              </a:tblGrid>
              <a:tr h="784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여가 및 휴식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Correlation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87169284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일반음식점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89158577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금융편의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62133151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편의점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0.961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196283438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0.934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308227537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생활편의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0.922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712763398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0.918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711910411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대인서비스 및 용역제공업체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0.914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644149920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의류 및 직물업체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71885226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레저시설 및 판매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93483340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의료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0.902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24277309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슈퍼마켓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0.898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356445633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12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제과점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77434545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07154620"/>
                  </a:ext>
                </a:extLst>
              </a:tr>
              <a:tr h="7842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14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생활서비스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350309499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694714" y="1039898"/>
            <a:ext cx="50836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그림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9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개의 부문별로 나누지 않고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모든 변수를 활용하여 분석한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PCA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결과를 의미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아래 표에서 보듯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대부분의 변수들은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주성분과 높은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Correlation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을 보임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이는 부문별로 중요했던 변수들이 골고루 잘 반영되어 전체 데이터의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Dimensional Reduction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 수행되었음을 뜻함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앞서 수행한 분야 별 데이터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전처리가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실제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동별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특성을 잘 녹여내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큰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Bias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가 생기지 않은 상태로 동별 데이터를 전처리가 되었음을 의미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74997" y="5916686"/>
            <a:ext cx="39633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그림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9.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전체 항목에 대한 각 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동별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주성분 분석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278657" y="6178296"/>
            <a:ext cx="46339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점수 산출에 사용된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PCA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 결과와 변수의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상관분석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결과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417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554182" y="739838"/>
            <a:ext cx="11083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96769" y="196334"/>
            <a:ext cx="15877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References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2685" y="1073710"/>
            <a:ext cx="1101513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사전 자료조사 및 검토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[1]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행정자치부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"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주민생활환경지표 개발 연구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"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주민생활환경지표개발 연구용역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(2016)</a:t>
            </a:r>
          </a:p>
          <a:p>
            <a:pPr marL="457200" marR="0" lvl="1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[2]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서울특별시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정보기획관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"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서울시 주민등록인구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동별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통계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"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서울열린데이터광장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(2017)</a:t>
            </a:r>
          </a:p>
          <a:p>
            <a:pPr marL="457200" marR="0" lvl="1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[3]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신상영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et al. "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서울시 주거환경의 질 지표와 평가에 관한 연구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."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서울연구원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정책과제연구보고서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(2008): 1-112.</a:t>
            </a:r>
          </a:p>
          <a:p>
            <a:pPr marL="457200" marR="0" lvl="1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[4]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변준석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et al. "Beyond GDP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지표개발을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위한 기초연구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(Ⅰ) -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정책지표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작성 방법론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",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통계개발원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(2017)</a:t>
            </a:r>
          </a:p>
          <a:p>
            <a:pPr marL="457200" marR="0" lvl="1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[5]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이희길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et al, "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국민 삶의 질 지표 개편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",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통계개발원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(2017)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데이터분석 및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Pipeline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[6]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Benesty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Jacob, et al. "Pearson correlation coefficient." Noise reduction in speech processing. Springer, Berlin, Heidelberg, 2009. 1-4.</a:t>
            </a:r>
          </a:p>
          <a:p>
            <a:pPr marL="457200" marR="0" lvl="1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[7]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Jolliffe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Ian. "Principal component analysis." International encyclopedia of statistical science. Springer, Berlin, Heidelberg, 2011. 1094-1096.</a:t>
            </a:r>
          </a:p>
          <a:p>
            <a:pPr marL="457200" marR="0" lvl="1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[8] Wickham, Hadley, and Winston Chang. "ggplot2: An implementation of the Grammar of Graphics." R package version 0.7, URL: http://CRAN. R-project. org/package= ggplot2 (2008).</a:t>
            </a:r>
          </a:p>
          <a:p>
            <a:pPr marL="457200" marR="0" lvl="1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[9]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Kassambara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Alboukadel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and Fabian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Mundt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 "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Factoextra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extract and visualize the results of multivariate data analyses." R package version 1.3 (2016).</a:t>
            </a:r>
          </a:p>
          <a:p>
            <a:pPr marL="457200" marR="0" lvl="1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[10] Wickham, Hadley, Jim Hester, and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Romain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Francois. "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Readr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read tabular data." URL https://github. com/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hadley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readr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 R package version 0.1 1 (2016): 361.</a:t>
            </a:r>
          </a:p>
          <a:p>
            <a:pPr marL="457200" marR="0" lvl="1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[11] Wickham, Hadley. "reshape2: Flexibly reshape data: a reboot of the reshape package." R package version 1.2 (2016).</a:t>
            </a:r>
          </a:p>
        </p:txBody>
      </p:sp>
    </p:spTree>
    <p:extLst>
      <p:ext uri="{BB962C8B-B14F-4D97-AF65-F5344CB8AC3E}">
        <p14:creationId xmlns:p14="http://schemas.microsoft.com/office/powerpoint/2010/main" val="330762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1ABA4C24-0CF4-4E4B-8C6B-D9B86CEF4E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594531"/>
              </p:ext>
            </p:extLst>
          </p:nvPr>
        </p:nvGraphicFramePr>
        <p:xfrm>
          <a:off x="1762125" y="1649765"/>
          <a:ext cx="866775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4" name="비트맵 이미지" r:id="rId3" imgW="8667720" imgH="2076480" progId="Paint.Picture">
                  <p:embed/>
                </p:oleObj>
              </mc:Choice>
              <mc:Fallback>
                <p:oleObj name="비트맵 이미지" r:id="rId3" imgW="8667720" imgH="2076480" progId="Paint.Picture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8D413D1A-7FD8-4D5E-97B6-9AA3BA6119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2125" y="1649765"/>
                        <a:ext cx="8667750" cy="207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BFC507C-89EB-4A5F-814F-F4C9148CEB07}"/>
              </a:ext>
            </a:extLst>
          </p:cNvPr>
          <p:cNvSpPr txBox="1"/>
          <p:nvPr/>
        </p:nvSpPr>
        <p:spPr>
          <a:xfrm>
            <a:off x="1849966" y="4313745"/>
            <a:ext cx="749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네이쳐</a:t>
            </a:r>
            <a:r>
              <a:rPr lang="ko-KR" altLang="en-US" dirty="0">
                <a:solidFill>
                  <a:schemeClr val="bg1"/>
                </a:solidFill>
              </a:rPr>
              <a:t> 자매지</a:t>
            </a:r>
            <a:r>
              <a:rPr lang="en-US" altLang="ko-KR" dirty="0">
                <a:solidFill>
                  <a:schemeClr val="bg1"/>
                </a:solidFill>
              </a:rPr>
              <a:t>.. 4</a:t>
            </a:r>
            <a:r>
              <a:rPr lang="ko-KR" altLang="en-US" dirty="0">
                <a:solidFill>
                  <a:schemeClr val="bg1"/>
                </a:solidFill>
              </a:rPr>
              <a:t>점</a:t>
            </a:r>
            <a:r>
              <a:rPr lang="en-US" altLang="ko-KR" dirty="0">
                <a:solidFill>
                  <a:schemeClr val="bg1"/>
                </a:solidFill>
              </a:rPr>
              <a:t>??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175FA5A3-B2C9-482A-9097-458656648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1342383" cy="58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/>
                </a:solidFill>
              </a:rPr>
              <a:t>Scientific Impact</a:t>
            </a:r>
          </a:p>
        </p:txBody>
      </p:sp>
    </p:spTree>
    <p:extLst>
      <p:ext uri="{BB962C8B-B14F-4D97-AF65-F5344CB8AC3E}">
        <p14:creationId xmlns:p14="http://schemas.microsoft.com/office/powerpoint/2010/main" val="2840902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/>
          <p:cNvSpPr/>
          <p:nvPr/>
        </p:nvSpPr>
        <p:spPr>
          <a:xfrm>
            <a:off x="3839462" y="3030625"/>
            <a:ext cx="4420618" cy="824138"/>
          </a:xfrm>
          <a:custGeom>
            <a:avLst/>
            <a:gdLst/>
            <a:ahLst/>
            <a:cxnLst/>
            <a:rect l="l" t="t" r="r" b="b"/>
            <a:pathLst>
              <a:path w="4661058" h="868965">
                <a:moveTo>
                  <a:pt x="2418378" y="758027"/>
                </a:moveTo>
                <a:lnTo>
                  <a:pt x="2390151" y="822296"/>
                </a:lnTo>
                <a:lnTo>
                  <a:pt x="2446967" y="822296"/>
                </a:lnTo>
                <a:close/>
                <a:moveTo>
                  <a:pt x="2196920" y="755493"/>
                </a:moveTo>
                <a:lnTo>
                  <a:pt x="2196920" y="814333"/>
                </a:lnTo>
                <a:lnTo>
                  <a:pt x="2230592" y="814333"/>
                </a:lnTo>
                <a:cubicBezTo>
                  <a:pt x="2242152" y="814322"/>
                  <a:pt x="2251030" y="811810"/>
                  <a:pt x="2257227" y="806797"/>
                </a:cubicBezTo>
                <a:cubicBezTo>
                  <a:pt x="2263424" y="801784"/>
                  <a:pt x="2266554" y="794339"/>
                  <a:pt x="2266618" y="784461"/>
                </a:cubicBezTo>
                <a:cubicBezTo>
                  <a:pt x="2266554" y="774858"/>
                  <a:pt x="2263424" y="767631"/>
                  <a:pt x="2257227" y="762780"/>
                </a:cubicBezTo>
                <a:cubicBezTo>
                  <a:pt x="2251030" y="757930"/>
                  <a:pt x="2242152" y="755501"/>
                  <a:pt x="2230592" y="755493"/>
                </a:cubicBezTo>
                <a:close/>
                <a:moveTo>
                  <a:pt x="1615895" y="755493"/>
                </a:moveTo>
                <a:lnTo>
                  <a:pt x="1615895" y="814333"/>
                </a:lnTo>
                <a:lnTo>
                  <a:pt x="1649567" y="814333"/>
                </a:lnTo>
                <a:cubicBezTo>
                  <a:pt x="1661127" y="814322"/>
                  <a:pt x="1670005" y="811810"/>
                  <a:pt x="1676202" y="806797"/>
                </a:cubicBezTo>
                <a:cubicBezTo>
                  <a:pt x="1682398" y="801784"/>
                  <a:pt x="1685529" y="794339"/>
                  <a:pt x="1685593" y="784461"/>
                </a:cubicBezTo>
                <a:cubicBezTo>
                  <a:pt x="1685529" y="774858"/>
                  <a:pt x="1682398" y="767631"/>
                  <a:pt x="1676202" y="762780"/>
                </a:cubicBezTo>
                <a:cubicBezTo>
                  <a:pt x="1670005" y="757930"/>
                  <a:pt x="1661127" y="755501"/>
                  <a:pt x="1649567" y="755493"/>
                </a:cubicBezTo>
                <a:close/>
                <a:moveTo>
                  <a:pt x="3198952" y="754951"/>
                </a:moveTo>
                <a:cubicBezTo>
                  <a:pt x="3189423" y="755051"/>
                  <a:pt x="3180765" y="757304"/>
                  <a:pt x="3172980" y="761708"/>
                </a:cubicBezTo>
                <a:cubicBezTo>
                  <a:pt x="3165194" y="766113"/>
                  <a:pt x="3158977" y="772066"/>
                  <a:pt x="3154328" y="779569"/>
                </a:cubicBezTo>
                <a:cubicBezTo>
                  <a:pt x="3149680" y="787071"/>
                  <a:pt x="3147298" y="795518"/>
                  <a:pt x="3147182" y="804911"/>
                </a:cubicBezTo>
                <a:cubicBezTo>
                  <a:pt x="3147298" y="814306"/>
                  <a:pt x="3149680" y="822769"/>
                  <a:pt x="3154328" y="830300"/>
                </a:cubicBezTo>
                <a:cubicBezTo>
                  <a:pt x="3158977" y="837831"/>
                  <a:pt x="3165194" y="843814"/>
                  <a:pt x="3172980" y="848247"/>
                </a:cubicBezTo>
                <a:cubicBezTo>
                  <a:pt x="3180765" y="852681"/>
                  <a:pt x="3189423" y="854950"/>
                  <a:pt x="3198952" y="855052"/>
                </a:cubicBezTo>
                <a:cubicBezTo>
                  <a:pt x="3208476" y="854950"/>
                  <a:pt x="3217102" y="852681"/>
                  <a:pt x="3224830" y="848247"/>
                </a:cubicBezTo>
                <a:cubicBezTo>
                  <a:pt x="3232558" y="843814"/>
                  <a:pt x="3238717" y="837831"/>
                  <a:pt x="3243307" y="830300"/>
                </a:cubicBezTo>
                <a:cubicBezTo>
                  <a:pt x="3247897" y="822769"/>
                  <a:pt x="3250248" y="814306"/>
                  <a:pt x="3250360" y="804911"/>
                </a:cubicBezTo>
                <a:cubicBezTo>
                  <a:pt x="3250248" y="795518"/>
                  <a:pt x="3247897" y="787071"/>
                  <a:pt x="3243307" y="779569"/>
                </a:cubicBezTo>
                <a:cubicBezTo>
                  <a:pt x="3238717" y="772066"/>
                  <a:pt x="3232558" y="766113"/>
                  <a:pt x="3224830" y="761708"/>
                </a:cubicBezTo>
                <a:cubicBezTo>
                  <a:pt x="3217102" y="757304"/>
                  <a:pt x="3208476" y="755051"/>
                  <a:pt x="3198952" y="754951"/>
                </a:cubicBezTo>
                <a:close/>
                <a:moveTo>
                  <a:pt x="1941652" y="754951"/>
                </a:moveTo>
                <a:cubicBezTo>
                  <a:pt x="1932123" y="755051"/>
                  <a:pt x="1923466" y="757304"/>
                  <a:pt x="1915680" y="761708"/>
                </a:cubicBezTo>
                <a:cubicBezTo>
                  <a:pt x="1907894" y="766113"/>
                  <a:pt x="1901677" y="772066"/>
                  <a:pt x="1897029" y="779569"/>
                </a:cubicBezTo>
                <a:cubicBezTo>
                  <a:pt x="1892380" y="787071"/>
                  <a:pt x="1889998" y="795518"/>
                  <a:pt x="1889882" y="804911"/>
                </a:cubicBezTo>
                <a:cubicBezTo>
                  <a:pt x="1889998" y="814306"/>
                  <a:pt x="1892380" y="822769"/>
                  <a:pt x="1897029" y="830300"/>
                </a:cubicBezTo>
                <a:cubicBezTo>
                  <a:pt x="1901677" y="837831"/>
                  <a:pt x="1907894" y="843814"/>
                  <a:pt x="1915680" y="848247"/>
                </a:cubicBezTo>
                <a:cubicBezTo>
                  <a:pt x="1923466" y="852681"/>
                  <a:pt x="1932123" y="854950"/>
                  <a:pt x="1941652" y="855052"/>
                </a:cubicBezTo>
                <a:cubicBezTo>
                  <a:pt x="1951176" y="854950"/>
                  <a:pt x="1959802" y="852681"/>
                  <a:pt x="1967530" y="848247"/>
                </a:cubicBezTo>
                <a:cubicBezTo>
                  <a:pt x="1975258" y="843814"/>
                  <a:pt x="1981417" y="837831"/>
                  <a:pt x="1986007" y="830300"/>
                </a:cubicBezTo>
                <a:cubicBezTo>
                  <a:pt x="1990597" y="822769"/>
                  <a:pt x="1992948" y="814306"/>
                  <a:pt x="1993060" y="804911"/>
                </a:cubicBezTo>
                <a:cubicBezTo>
                  <a:pt x="1992948" y="795518"/>
                  <a:pt x="1990597" y="787071"/>
                  <a:pt x="1986007" y="779569"/>
                </a:cubicBezTo>
                <a:cubicBezTo>
                  <a:pt x="1981417" y="772066"/>
                  <a:pt x="1975258" y="766113"/>
                  <a:pt x="1967530" y="761708"/>
                </a:cubicBezTo>
                <a:cubicBezTo>
                  <a:pt x="1959802" y="757304"/>
                  <a:pt x="1951176" y="755051"/>
                  <a:pt x="1941652" y="754951"/>
                </a:cubicBezTo>
                <a:close/>
                <a:moveTo>
                  <a:pt x="1503501" y="754951"/>
                </a:moveTo>
                <a:cubicBezTo>
                  <a:pt x="1493972" y="755051"/>
                  <a:pt x="1485315" y="757304"/>
                  <a:pt x="1477529" y="761708"/>
                </a:cubicBezTo>
                <a:cubicBezTo>
                  <a:pt x="1469743" y="766113"/>
                  <a:pt x="1463526" y="772066"/>
                  <a:pt x="1458878" y="779569"/>
                </a:cubicBezTo>
                <a:cubicBezTo>
                  <a:pt x="1454230" y="787071"/>
                  <a:pt x="1451848" y="795518"/>
                  <a:pt x="1451731" y="804911"/>
                </a:cubicBezTo>
                <a:cubicBezTo>
                  <a:pt x="1451848" y="814306"/>
                  <a:pt x="1454230" y="822769"/>
                  <a:pt x="1458878" y="830300"/>
                </a:cubicBezTo>
                <a:cubicBezTo>
                  <a:pt x="1463526" y="837831"/>
                  <a:pt x="1469743" y="843814"/>
                  <a:pt x="1477529" y="848247"/>
                </a:cubicBezTo>
                <a:cubicBezTo>
                  <a:pt x="1485315" y="852681"/>
                  <a:pt x="1493972" y="854950"/>
                  <a:pt x="1503501" y="855052"/>
                </a:cubicBezTo>
                <a:cubicBezTo>
                  <a:pt x="1513026" y="854950"/>
                  <a:pt x="1521652" y="852681"/>
                  <a:pt x="1529380" y="848247"/>
                </a:cubicBezTo>
                <a:cubicBezTo>
                  <a:pt x="1537108" y="843814"/>
                  <a:pt x="1543267" y="837831"/>
                  <a:pt x="1547857" y="830300"/>
                </a:cubicBezTo>
                <a:cubicBezTo>
                  <a:pt x="1552447" y="822769"/>
                  <a:pt x="1554798" y="814306"/>
                  <a:pt x="1554910" y="804911"/>
                </a:cubicBezTo>
                <a:cubicBezTo>
                  <a:pt x="1554798" y="795518"/>
                  <a:pt x="1552447" y="787071"/>
                  <a:pt x="1547857" y="779569"/>
                </a:cubicBezTo>
                <a:cubicBezTo>
                  <a:pt x="1543267" y="772066"/>
                  <a:pt x="1537108" y="766113"/>
                  <a:pt x="1529380" y="761708"/>
                </a:cubicBezTo>
                <a:cubicBezTo>
                  <a:pt x="1521652" y="757304"/>
                  <a:pt x="1513026" y="755051"/>
                  <a:pt x="1503501" y="754951"/>
                </a:cubicBezTo>
                <a:close/>
                <a:moveTo>
                  <a:pt x="3296890" y="741581"/>
                </a:moveTo>
                <a:lnTo>
                  <a:pt x="3311888" y="741581"/>
                </a:lnTo>
                <a:lnTo>
                  <a:pt x="3387920" y="843452"/>
                </a:lnTo>
                <a:lnTo>
                  <a:pt x="3387920" y="741581"/>
                </a:lnTo>
                <a:lnTo>
                  <a:pt x="3402195" y="741581"/>
                </a:lnTo>
                <a:lnTo>
                  <a:pt x="3402195" y="868241"/>
                </a:lnTo>
                <a:lnTo>
                  <a:pt x="3387377" y="868241"/>
                </a:lnTo>
                <a:lnTo>
                  <a:pt x="3311345" y="766551"/>
                </a:lnTo>
                <a:lnTo>
                  <a:pt x="3311345" y="868241"/>
                </a:lnTo>
                <a:lnTo>
                  <a:pt x="3296890" y="868241"/>
                </a:lnTo>
                <a:close/>
                <a:moveTo>
                  <a:pt x="3087340" y="741581"/>
                </a:moveTo>
                <a:lnTo>
                  <a:pt x="3101795" y="741581"/>
                </a:lnTo>
                <a:lnTo>
                  <a:pt x="3101795" y="868241"/>
                </a:lnTo>
                <a:lnTo>
                  <a:pt x="3087340" y="868241"/>
                </a:lnTo>
                <a:close/>
                <a:moveTo>
                  <a:pt x="2965372" y="741581"/>
                </a:moveTo>
                <a:lnTo>
                  <a:pt x="3062533" y="741581"/>
                </a:lnTo>
                <a:lnTo>
                  <a:pt x="3062533" y="755493"/>
                </a:lnTo>
                <a:lnTo>
                  <a:pt x="3021090" y="755493"/>
                </a:lnTo>
                <a:lnTo>
                  <a:pt x="3021090" y="868241"/>
                </a:lnTo>
                <a:lnTo>
                  <a:pt x="3006635" y="868241"/>
                </a:lnTo>
                <a:lnTo>
                  <a:pt x="3006635" y="755493"/>
                </a:lnTo>
                <a:lnTo>
                  <a:pt x="2965372" y="755493"/>
                </a:lnTo>
                <a:close/>
                <a:moveTo>
                  <a:pt x="2830165" y="741581"/>
                </a:moveTo>
                <a:lnTo>
                  <a:pt x="2845163" y="741581"/>
                </a:lnTo>
                <a:lnTo>
                  <a:pt x="2921195" y="843452"/>
                </a:lnTo>
                <a:lnTo>
                  <a:pt x="2921195" y="741581"/>
                </a:lnTo>
                <a:lnTo>
                  <a:pt x="2935470" y="741581"/>
                </a:lnTo>
                <a:lnTo>
                  <a:pt x="2935470" y="868241"/>
                </a:lnTo>
                <a:lnTo>
                  <a:pt x="2920652" y="868241"/>
                </a:lnTo>
                <a:lnTo>
                  <a:pt x="2844620" y="766551"/>
                </a:lnTo>
                <a:lnTo>
                  <a:pt x="2844620" y="868241"/>
                </a:lnTo>
                <a:lnTo>
                  <a:pt x="2830165" y="868241"/>
                </a:lnTo>
                <a:close/>
                <a:moveTo>
                  <a:pt x="2706340" y="741581"/>
                </a:moveTo>
                <a:lnTo>
                  <a:pt x="2792280" y="741581"/>
                </a:lnTo>
                <a:lnTo>
                  <a:pt x="2792280" y="755493"/>
                </a:lnTo>
                <a:lnTo>
                  <a:pt x="2720795" y="755493"/>
                </a:lnTo>
                <a:lnTo>
                  <a:pt x="2720795" y="797140"/>
                </a:lnTo>
                <a:lnTo>
                  <a:pt x="2784679" y="797140"/>
                </a:lnTo>
                <a:lnTo>
                  <a:pt x="2784679" y="811053"/>
                </a:lnTo>
                <a:lnTo>
                  <a:pt x="2720795" y="811053"/>
                </a:lnTo>
                <a:lnTo>
                  <a:pt x="2720795" y="854509"/>
                </a:lnTo>
                <a:lnTo>
                  <a:pt x="2794633" y="854509"/>
                </a:lnTo>
                <a:lnTo>
                  <a:pt x="2794633" y="868241"/>
                </a:lnTo>
                <a:lnTo>
                  <a:pt x="2706340" y="868241"/>
                </a:lnTo>
                <a:close/>
                <a:moveTo>
                  <a:pt x="2584372" y="741581"/>
                </a:moveTo>
                <a:lnTo>
                  <a:pt x="2681533" y="741581"/>
                </a:lnTo>
                <a:lnTo>
                  <a:pt x="2681533" y="755493"/>
                </a:lnTo>
                <a:lnTo>
                  <a:pt x="2640090" y="755493"/>
                </a:lnTo>
                <a:lnTo>
                  <a:pt x="2640090" y="868241"/>
                </a:lnTo>
                <a:lnTo>
                  <a:pt x="2625635" y="868241"/>
                </a:lnTo>
                <a:lnTo>
                  <a:pt x="2625635" y="755493"/>
                </a:lnTo>
                <a:lnTo>
                  <a:pt x="2584372" y="755493"/>
                </a:lnTo>
                <a:close/>
                <a:moveTo>
                  <a:pt x="2479597" y="741581"/>
                </a:moveTo>
                <a:lnTo>
                  <a:pt x="2576758" y="741581"/>
                </a:lnTo>
                <a:lnTo>
                  <a:pt x="2576758" y="755493"/>
                </a:lnTo>
                <a:lnTo>
                  <a:pt x="2535315" y="755493"/>
                </a:lnTo>
                <a:lnTo>
                  <a:pt x="2535315" y="868241"/>
                </a:lnTo>
                <a:lnTo>
                  <a:pt x="2520860" y="868241"/>
                </a:lnTo>
                <a:lnTo>
                  <a:pt x="2520860" y="755493"/>
                </a:lnTo>
                <a:lnTo>
                  <a:pt x="2479597" y="755493"/>
                </a:lnTo>
                <a:close/>
                <a:moveTo>
                  <a:pt x="2411321" y="741581"/>
                </a:moveTo>
                <a:lnTo>
                  <a:pt x="2426339" y="741581"/>
                </a:lnTo>
                <a:lnTo>
                  <a:pt x="2482975" y="868241"/>
                </a:lnTo>
                <a:lnTo>
                  <a:pt x="2467232" y="868241"/>
                </a:lnTo>
                <a:lnTo>
                  <a:pt x="2453119" y="836208"/>
                </a:lnTo>
                <a:lnTo>
                  <a:pt x="2383999" y="836208"/>
                </a:lnTo>
                <a:lnTo>
                  <a:pt x="2369885" y="868241"/>
                </a:lnTo>
                <a:lnTo>
                  <a:pt x="2354505" y="868241"/>
                </a:lnTo>
                <a:close/>
                <a:moveTo>
                  <a:pt x="2182465" y="741581"/>
                </a:moveTo>
                <a:lnTo>
                  <a:pt x="2230592" y="741581"/>
                </a:lnTo>
                <a:cubicBezTo>
                  <a:pt x="2246533" y="741667"/>
                  <a:pt x="2258816" y="745381"/>
                  <a:pt x="2267442" y="752724"/>
                </a:cubicBezTo>
                <a:cubicBezTo>
                  <a:pt x="2276067" y="760067"/>
                  <a:pt x="2280430" y="770525"/>
                  <a:pt x="2280531" y="784099"/>
                </a:cubicBezTo>
                <a:cubicBezTo>
                  <a:pt x="2280490" y="794625"/>
                  <a:pt x="2278042" y="803351"/>
                  <a:pt x="2273187" y="810276"/>
                </a:cubicBezTo>
                <a:cubicBezTo>
                  <a:pt x="2268332" y="817200"/>
                  <a:pt x="2261315" y="822166"/>
                  <a:pt x="2252135" y="825174"/>
                </a:cubicBezTo>
                <a:lnTo>
                  <a:pt x="2281797" y="868241"/>
                </a:lnTo>
                <a:lnTo>
                  <a:pt x="2265351" y="868241"/>
                </a:lnTo>
                <a:lnTo>
                  <a:pt x="2239101" y="827884"/>
                </a:lnTo>
                <a:cubicBezTo>
                  <a:pt x="2237739" y="827978"/>
                  <a:pt x="2236344" y="828061"/>
                  <a:pt x="2234914" y="828132"/>
                </a:cubicBezTo>
                <a:cubicBezTo>
                  <a:pt x="2233485" y="828204"/>
                  <a:pt x="2232044" y="828242"/>
                  <a:pt x="2230592" y="828245"/>
                </a:cubicBezTo>
                <a:lnTo>
                  <a:pt x="2196920" y="828245"/>
                </a:lnTo>
                <a:lnTo>
                  <a:pt x="2196920" y="868241"/>
                </a:lnTo>
                <a:lnTo>
                  <a:pt x="2182465" y="868241"/>
                </a:lnTo>
                <a:close/>
                <a:moveTo>
                  <a:pt x="2036694" y="741581"/>
                </a:moveTo>
                <a:lnTo>
                  <a:pt x="2051150" y="741581"/>
                </a:lnTo>
                <a:lnTo>
                  <a:pt x="2051150" y="816143"/>
                </a:lnTo>
                <a:cubicBezTo>
                  <a:pt x="2051267" y="828532"/>
                  <a:pt x="2054744" y="838093"/>
                  <a:pt x="2061581" y="844827"/>
                </a:cubicBezTo>
                <a:cubicBezTo>
                  <a:pt x="2068419" y="851561"/>
                  <a:pt x="2077915" y="854969"/>
                  <a:pt x="2090071" y="855052"/>
                </a:cubicBezTo>
                <a:cubicBezTo>
                  <a:pt x="2102211" y="854969"/>
                  <a:pt x="2111647" y="851561"/>
                  <a:pt x="2118379" y="844827"/>
                </a:cubicBezTo>
                <a:cubicBezTo>
                  <a:pt x="2125111" y="838093"/>
                  <a:pt x="2128528" y="828532"/>
                  <a:pt x="2128630" y="816143"/>
                </a:cubicBezTo>
                <a:lnTo>
                  <a:pt x="2128630" y="741581"/>
                </a:lnTo>
                <a:lnTo>
                  <a:pt x="2143085" y="741581"/>
                </a:lnTo>
                <a:lnTo>
                  <a:pt x="2143085" y="816143"/>
                </a:lnTo>
                <a:cubicBezTo>
                  <a:pt x="2142946" y="832754"/>
                  <a:pt x="2138252" y="845675"/>
                  <a:pt x="2129001" y="854905"/>
                </a:cubicBezTo>
                <a:cubicBezTo>
                  <a:pt x="2119750" y="864136"/>
                  <a:pt x="2106773" y="868822"/>
                  <a:pt x="2090071" y="868965"/>
                </a:cubicBezTo>
                <a:cubicBezTo>
                  <a:pt x="2073274" y="868822"/>
                  <a:pt x="2060214" y="864136"/>
                  <a:pt x="2050891" y="854905"/>
                </a:cubicBezTo>
                <a:cubicBezTo>
                  <a:pt x="2041569" y="845675"/>
                  <a:pt x="2036836" y="832754"/>
                  <a:pt x="2036694" y="816143"/>
                </a:cubicBezTo>
                <a:close/>
                <a:moveTo>
                  <a:pt x="1763955" y="741581"/>
                </a:moveTo>
                <a:lnTo>
                  <a:pt x="1778976" y="741581"/>
                </a:lnTo>
                <a:lnTo>
                  <a:pt x="1820046" y="807625"/>
                </a:lnTo>
                <a:lnTo>
                  <a:pt x="1860573" y="741581"/>
                </a:lnTo>
                <a:lnTo>
                  <a:pt x="1875413" y="741581"/>
                </a:lnTo>
                <a:lnTo>
                  <a:pt x="1827274" y="824815"/>
                </a:lnTo>
                <a:lnTo>
                  <a:pt x="1827274" y="868241"/>
                </a:lnTo>
                <a:lnTo>
                  <a:pt x="1813000" y="868241"/>
                </a:lnTo>
                <a:lnTo>
                  <a:pt x="1813000" y="825358"/>
                </a:lnTo>
                <a:close/>
                <a:moveTo>
                  <a:pt x="1601439" y="741581"/>
                </a:moveTo>
                <a:lnTo>
                  <a:pt x="1649567" y="741581"/>
                </a:lnTo>
                <a:cubicBezTo>
                  <a:pt x="1665508" y="741667"/>
                  <a:pt x="1677791" y="745381"/>
                  <a:pt x="1686416" y="752724"/>
                </a:cubicBezTo>
                <a:cubicBezTo>
                  <a:pt x="1695042" y="760067"/>
                  <a:pt x="1699405" y="770525"/>
                  <a:pt x="1699505" y="784099"/>
                </a:cubicBezTo>
                <a:cubicBezTo>
                  <a:pt x="1699465" y="794625"/>
                  <a:pt x="1697017" y="803351"/>
                  <a:pt x="1692162" y="810276"/>
                </a:cubicBezTo>
                <a:cubicBezTo>
                  <a:pt x="1687307" y="817200"/>
                  <a:pt x="1680289" y="822166"/>
                  <a:pt x="1671110" y="825174"/>
                </a:cubicBezTo>
                <a:lnTo>
                  <a:pt x="1700772" y="868241"/>
                </a:lnTo>
                <a:lnTo>
                  <a:pt x="1684325" y="868241"/>
                </a:lnTo>
                <a:lnTo>
                  <a:pt x="1658076" y="827884"/>
                </a:lnTo>
                <a:cubicBezTo>
                  <a:pt x="1656714" y="827978"/>
                  <a:pt x="1655319" y="828061"/>
                  <a:pt x="1653889" y="828132"/>
                </a:cubicBezTo>
                <a:cubicBezTo>
                  <a:pt x="1652460" y="828204"/>
                  <a:pt x="1651019" y="828242"/>
                  <a:pt x="1649567" y="828245"/>
                </a:cubicBezTo>
                <a:lnTo>
                  <a:pt x="1615895" y="828245"/>
                </a:lnTo>
                <a:lnTo>
                  <a:pt x="1615895" y="868241"/>
                </a:lnTo>
                <a:lnTo>
                  <a:pt x="1601439" y="868241"/>
                </a:lnTo>
                <a:close/>
                <a:moveTo>
                  <a:pt x="1344264" y="741581"/>
                </a:moveTo>
                <a:lnTo>
                  <a:pt x="1424776" y="741581"/>
                </a:lnTo>
                <a:lnTo>
                  <a:pt x="1424776" y="755493"/>
                </a:lnTo>
                <a:lnTo>
                  <a:pt x="1358720" y="755493"/>
                </a:lnTo>
                <a:lnTo>
                  <a:pt x="1358720" y="800036"/>
                </a:lnTo>
                <a:lnTo>
                  <a:pt x="1417899" y="800036"/>
                </a:lnTo>
                <a:lnTo>
                  <a:pt x="1417899" y="813948"/>
                </a:lnTo>
                <a:lnTo>
                  <a:pt x="1358720" y="813948"/>
                </a:lnTo>
                <a:lnTo>
                  <a:pt x="1358720" y="868241"/>
                </a:lnTo>
                <a:lnTo>
                  <a:pt x="1344264" y="868241"/>
                </a:lnTo>
                <a:close/>
                <a:moveTo>
                  <a:pt x="3198952" y="741219"/>
                </a:moveTo>
                <a:cubicBezTo>
                  <a:pt x="3211394" y="741345"/>
                  <a:pt x="3222588" y="744208"/>
                  <a:pt x="3232533" y="749807"/>
                </a:cubicBezTo>
                <a:cubicBezTo>
                  <a:pt x="3242478" y="755407"/>
                  <a:pt x="3250372" y="762987"/>
                  <a:pt x="3256214" y="772549"/>
                </a:cubicBezTo>
                <a:cubicBezTo>
                  <a:pt x="3262056" y="782111"/>
                  <a:pt x="3265044" y="792898"/>
                  <a:pt x="3265177" y="804911"/>
                </a:cubicBezTo>
                <a:cubicBezTo>
                  <a:pt x="3265044" y="816928"/>
                  <a:pt x="3262056" y="827746"/>
                  <a:pt x="3256214" y="837366"/>
                </a:cubicBezTo>
                <a:cubicBezTo>
                  <a:pt x="3250372" y="846986"/>
                  <a:pt x="3242478" y="854625"/>
                  <a:pt x="3232533" y="860283"/>
                </a:cubicBezTo>
                <a:cubicBezTo>
                  <a:pt x="3222588" y="865940"/>
                  <a:pt x="3211394" y="868834"/>
                  <a:pt x="3198952" y="868965"/>
                </a:cubicBezTo>
                <a:cubicBezTo>
                  <a:pt x="3186450" y="868834"/>
                  <a:pt x="3175213" y="865940"/>
                  <a:pt x="3165243" y="860283"/>
                </a:cubicBezTo>
                <a:cubicBezTo>
                  <a:pt x="3155272" y="854625"/>
                  <a:pt x="3147363" y="846986"/>
                  <a:pt x="3141516" y="837366"/>
                </a:cubicBezTo>
                <a:cubicBezTo>
                  <a:pt x="3135668" y="827746"/>
                  <a:pt x="3132678" y="816928"/>
                  <a:pt x="3132545" y="804911"/>
                </a:cubicBezTo>
                <a:cubicBezTo>
                  <a:pt x="3132678" y="792841"/>
                  <a:pt x="3135668" y="782027"/>
                  <a:pt x="3141516" y="772469"/>
                </a:cubicBezTo>
                <a:cubicBezTo>
                  <a:pt x="3147363" y="762910"/>
                  <a:pt x="3155272" y="755343"/>
                  <a:pt x="3165243" y="749767"/>
                </a:cubicBezTo>
                <a:cubicBezTo>
                  <a:pt x="3175213" y="744191"/>
                  <a:pt x="3186450" y="741342"/>
                  <a:pt x="3198952" y="741219"/>
                </a:cubicBezTo>
                <a:close/>
                <a:moveTo>
                  <a:pt x="1941652" y="741219"/>
                </a:moveTo>
                <a:cubicBezTo>
                  <a:pt x="1954094" y="741345"/>
                  <a:pt x="1965288" y="744208"/>
                  <a:pt x="1975233" y="749807"/>
                </a:cubicBezTo>
                <a:cubicBezTo>
                  <a:pt x="1985178" y="755407"/>
                  <a:pt x="1993072" y="762987"/>
                  <a:pt x="1998914" y="772549"/>
                </a:cubicBezTo>
                <a:cubicBezTo>
                  <a:pt x="2004756" y="782111"/>
                  <a:pt x="2007744" y="792898"/>
                  <a:pt x="2007877" y="804911"/>
                </a:cubicBezTo>
                <a:cubicBezTo>
                  <a:pt x="2007744" y="816928"/>
                  <a:pt x="2004756" y="827746"/>
                  <a:pt x="1998914" y="837366"/>
                </a:cubicBezTo>
                <a:cubicBezTo>
                  <a:pt x="1993072" y="846986"/>
                  <a:pt x="1985178" y="854625"/>
                  <a:pt x="1975233" y="860283"/>
                </a:cubicBezTo>
                <a:cubicBezTo>
                  <a:pt x="1965288" y="865940"/>
                  <a:pt x="1954094" y="868834"/>
                  <a:pt x="1941652" y="868965"/>
                </a:cubicBezTo>
                <a:cubicBezTo>
                  <a:pt x="1929150" y="868834"/>
                  <a:pt x="1917914" y="865940"/>
                  <a:pt x="1907943" y="860283"/>
                </a:cubicBezTo>
                <a:cubicBezTo>
                  <a:pt x="1897972" y="854625"/>
                  <a:pt x="1890063" y="846986"/>
                  <a:pt x="1884216" y="837366"/>
                </a:cubicBezTo>
                <a:cubicBezTo>
                  <a:pt x="1878368" y="827746"/>
                  <a:pt x="1875378" y="816928"/>
                  <a:pt x="1875245" y="804911"/>
                </a:cubicBezTo>
                <a:cubicBezTo>
                  <a:pt x="1875378" y="792841"/>
                  <a:pt x="1878368" y="782027"/>
                  <a:pt x="1884216" y="772469"/>
                </a:cubicBezTo>
                <a:cubicBezTo>
                  <a:pt x="1890063" y="762910"/>
                  <a:pt x="1897972" y="755343"/>
                  <a:pt x="1907943" y="749767"/>
                </a:cubicBezTo>
                <a:cubicBezTo>
                  <a:pt x="1917914" y="744191"/>
                  <a:pt x="1929150" y="741342"/>
                  <a:pt x="1941652" y="741219"/>
                </a:cubicBezTo>
                <a:close/>
                <a:moveTo>
                  <a:pt x="1503501" y="741219"/>
                </a:moveTo>
                <a:cubicBezTo>
                  <a:pt x="1515944" y="741345"/>
                  <a:pt x="1527138" y="744208"/>
                  <a:pt x="1537083" y="749807"/>
                </a:cubicBezTo>
                <a:cubicBezTo>
                  <a:pt x="1547028" y="755407"/>
                  <a:pt x="1554921" y="762987"/>
                  <a:pt x="1560763" y="772549"/>
                </a:cubicBezTo>
                <a:cubicBezTo>
                  <a:pt x="1566606" y="782111"/>
                  <a:pt x="1569593" y="792898"/>
                  <a:pt x="1569727" y="804911"/>
                </a:cubicBezTo>
                <a:cubicBezTo>
                  <a:pt x="1569593" y="816928"/>
                  <a:pt x="1566606" y="827746"/>
                  <a:pt x="1560763" y="837366"/>
                </a:cubicBezTo>
                <a:cubicBezTo>
                  <a:pt x="1554921" y="846986"/>
                  <a:pt x="1547028" y="854625"/>
                  <a:pt x="1537083" y="860283"/>
                </a:cubicBezTo>
                <a:cubicBezTo>
                  <a:pt x="1527138" y="865940"/>
                  <a:pt x="1515944" y="868834"/>
                  <a:pt x="1503501" y="868965"/>
                </a:cubicBezTo>
                <a:cubicBezTo>
                  <a:pt x="1491000" y="868834"/>
                  <a:pt x="1479763" y="865940"/>
                  <a:pt x="1469793" y="860283"/>
                </a:cubicBezTo>
                <a:cubicBezTo>
                  <a:pt x="1459822" y="854625"/>
                  <a:pt x="1451913" y="846986"/>
                  <a:pt x="1446065" y="837366"/>
                </a:cubicBezTo>
                <a:cubicBezTo>
                  <a:pt x="1440218" y="827746"/>
                  <a:pt x="1437228" y="816928"/>
                  <a:pt x="1437095" y="804911"/>
                </a:cubicBezTo>
                <a:cubicBezTo>
                  <a:pt x="1437228" y="792841"/>
                  <a:pt x="1440218" y="782027"/>
                  <a:pt x="1446065" y="772469"/>
                </a:cubicBezTo>
                <a:cubicBezTo>
                  <a:pt x="1451913" y="762910"/>
                  <a:pt x="1459822" y="755343"/>
                  <a:pt x="1469793" y="749767"/>
                </a:cubicBezTo>
                <a:cubicBezTo>
                  <a:pt x="1479763" y="744191"/>
                  <a:pt x="1491000" y="741342"/>
                  <a:pt x="1503501" y="741219"/>
                </a:cubicBezTo>
                <a:close/>
                <a:moveTo>
                  <a:pt x="1339927" y="70771"/>
                </a:moveTo>
                <a:lnTo>
                  <a:pt x="1221077" y="341377"/>
                </a:lnTo>
                <a:lnTo>
                  <a:pt x="1460301" y="341377"/>
                </a:lnTo>
                <a:close/>
                <a:moveTo>
                  <a:pt x="3816428" y="57817"/>
                </a:moveTo>
                <a:cubicBezTo>
                  <a:pt x="3776306" y="58241"/>
                  <a:pt x="3739854" y="67725"/>
                  <a:pt x="3707072" y="86272"/>
                </a:cubicBezTo>
                <a:cubicBezTo>
                  <a:pt x="3674289" y="104818"/>
                  <a:pt x="3648112" y="129885"/>
                  <a:pt x="3628540" y="161472"/>
                </a:cubicBezTo>
                <a:cubicBezTo>
                  <a:pt x="3608969" y="193060"/>
                  <a:pt x="3598939" y="228628"/>
                  <a:pt x="3598449" y="268176"/>
                </a:cubicBezTo>
                <a:cubicBezTo>
                  <a:pt x="3598939" y="307734"/>
                  <a:pt x="3608969" y="343368"/>
                  <a:pt x="3628540" y="375078"/>
                </a:cubicBezTo>
                <a:cubicBezTo>
                  <a:pt x="3648112" y="406789"/>
                  <a:pt x="3674289" y="431978"/>
                  <a:pt x="3707072" y="450647"/>
                </a:cubicBezTo>
                <a:cubicBezTo>
                  <a:pt x="3739854" y="469315"/>
                  <a:pt x="3776306" y="478866"/>
                  <a:pt x="3816428" y="479299"/>
                </a:cubicBezTo>
                <a:cubicBezTo>
                  <a:pt x="3856531" y="478866"/>
                  <a:pt x="3892852" y="469315"/>
                  <a:pt x="3925390" y="450647"/>
                </a:cubicBezTo>
                <a:cubicBezTo>
                  <a:pt x="3957928" y="431978"/>
                  <a:pt x="3983861" y="406789"/>
                  <a:pt x="4003188" y="375079"/>
                </a:cubicBezTo>
                <a:cubicBezTo>
                  <a:pt x="4022515" y="343368"/>
                  <a:pt x="4032414" y="307734"/>
                  <a:pt x="4032885" y="268176"/>
                </a:cubicBezTo>
                <a:cubicBezTo>
                  <a:pt x="4032414" y="228628"/>
                  <a:pt x="4022515" y="193060"/>
                  <a:pt x="4003188" y="161472"/>
                </a:cubicBezTo>
                <a:cubicBezTo>
                  <a:pt x="3983861" y="129885"/>
                  <a:pt x="3957928" y="104818"/>
                  <a:pt x="3925390" y="86272"/>
                </a:cubicBezTo>
                <a:cubicBezTo>
                  <a:pt x="3892852" y="67725"/>
                  <a:pt x="3856531" y="58241"/>
                  <a:pt x="3816428" y="57817"/>
                </a:cubicBezTo>
                <a:close/>
                <a:moveTo>
                  <a:pt x="4213098" y="1524"/>
                </a:moveTo>
                <a:lnTo>
                  <a:pt x="4273963" y="1524"/>
                </a:lnTo>
                <a:lnTo>
                  <a:pt x="4273963" y="315469"/>
                </a:lnTo>
                <a:cubicBezTo>
                  <a:pt x="4274455" y="367634"/>
                  <a:pt x="4289096" y="407893"/>
                  <a:pt x="4317885" y="436246"/>
                </a:cubicBezTo>
                <a:cubicBezTo>
                  <a:pt x="4346675" y="464599"/>
                  <a:pt x="4386660" y="478950"/>
                  <a:pt x="4437840" y="479299"/>
                </a:cubicBezTo>
                <a:cubicBezTo>
                  <a:pt x="4488957" y="478950"/>
                  <a:pt x="4528687" y="464599"/>
                  <a:pt x="4557033" y="436246"/>
                </a:cubicBezTo>
                <a:cubicBezTo>
                  <a:pt x="4585378" y="407893"/>
                  <a:pt x="4599765" y="367634"/>
                  <a:pt x="4600194" y="315469"/>
                </a:cubicBezTo>
                <a:lnTo>
                  <a:pt x="4600194" y="1524"/>
                </a:lnTo>
                <a:lnTo>
                  <a:pt x="4661058" y="1524"/>
                </a:lnTo>
                <a:lnTo>
                  <a:pt x="4661058" y="315469"/>
                </a:lnTo>
                <a:cubicBezTo>
                  <a:pt x="4660476" y="385410"/>
                  <a:pt x="4640708" y="439814"/>
                  <a:pt x="4601756" y="478680"/>
                </a:cubicBezTo>
                <a:cubicBezTo>
                  <a:pt x="4562805" y="517546"/>
                  <a:pt x="4508166" y="537278"/>
                  <a:pt x="4437840" y="537878"/>
                </a:cubicBezTo>
                <a:cubicBezTo>
                  <a:pt x="4367117" y="537278"/>
                  <a:pt x="4312129" y="517546"/>
                  <a:pt x="4272876" y="478680"/>
                </a:cubicBezTo>
                <a:cubicBezTo>
                  <a:pt x="4233622" y="439814"/>
                  <a:pt x="4213696" y="385410"/>
                  <a:pt x="4213098" y="315469"/>
                </a:cubicBezTo>
                <a:close/>
                <a:moveTo>
                  <a:pt x="3042666" y="1524"/>
                </a:moveTo>
                <a:lnTo>
                  <a:pt x="3105912" y="1524"/>
                </a:lnTo>
                <a:lnTo>
                  <a:pt x="3278838" y="279606"/>
                </a:lnTo>
                <a:lnTo>
                  <a:pt x="3449478" y="1524"/>
                </a:lnTo>
                <a:lnTo>
                  <a:pt x="3511962" y="1524"/>
                </a:lnTo>
                <a:lnTo>
                  <a:pt x="3309270" y="351983"/>
                </a:lnTo>
                <a:lnTo>
                  <a:pt x="3309270" y="534830"/>
                </a:lnTo>
                <a:lnTo>
                  <a:pt x="3249168" y="534830"/>
                </a:lnTo>
                <a:lnTo>
                  <a:pt x="3249168" y="354269"/>
                </a:lnTo>
                <a:close/>
                <a:moveTo>
                  <a:pt x="2348865" y="1524"/>
                </a:moveTo>
                <a:lnTo>
                  <a:pt x="2409729" y="1524"/>
                </a:lnTo>
                <a:lnTo>
                  <a:pt x="2409729" y="308557"/>
                </a:lnTo>
                <a:lnTo>
                  <a:pt x="2696241" y="1524"/>
                </a:lnTo>
                <a:lnTo>
                  <a:pt x="2768631" y="1524"/>
                </a:lnTo>
                <a:lnTo>
                  <a:pt x="2557557" y="233133"/>
                </a:lnTo>
                <a:lnTo>
                  <a:pt x="2784633" y="534830"/>
                </a:lnTo>
                <a:lnTo>
                  <a:pt x="2709957" y="534830"/>
                </a:lnTo>
                <a:lnTo>
                  <a:pt x="2513361" y="281892"/>
                </a:lnTo>
                <a:lnTo>
                  <a:pt x="2409729" y="395409"/>
                </a:lnTo>
                <a:lnTo>
                  <a:pt x="2409729" y="534830"/>
                </a:lnTo>
                <a:lnTo>
                  <a:pt x="2348865" y="534830"/>
                </a:lnTo>
                <a:close/>
                <a:moveTo>
                  <a:pt x="1720214" y="1524"/>
                </a:moveTo>
                <a:lnTo>
                  <a:pt x="1783366" y="1524"/>
                </a:lnTo>
                <a:lnTo>
                  <a:pt x="2103501" y="430455"/>
                </a:lnTo>
                <a:lnTo>
                  <a:pt x="2103501" y="1524"/>
                </a:lnTo>
                <a:lnTo>
                  <a:pt x="2163604" y="1524"/>
                </a:lnTo>
                <a:lnTo>
                  <a:pt x="2163604" y="534830"/>
                </a:lnTo>
                <a:lnTo>
                  <a:pt x="2101212" y="534830"/>
                </a:lnTo>
                <a:lnTo>
                  <a:pt x="1781080" y="106664"/>
                </a:lnTo>
                <a:lnTo>
                  <a:pt x="1781080" y="534830"/>
                </a:lnTo>
                <a:lnTo>
                  <a:pt x="1720214" y="534830"/>
                </a:lnTo>
                <a:close/>
                <a:moveTo>
                  <a:pt x="1310215" y="1524"/>
                </a:moveTo>
                <a:lnTo>
                  <a:pt x="1373449" y="1524"/>
                </a:lnTo>
                <a:lnTo>
                  <a:pt x="1611915" y="534830"/>
                </a:lnTo>
                <a:lnTo>
                  <a:pt x="1545630" y="534830"/>
                </a:lnTo>
                <a:lnTo>
                  <a:pt x="1486204" y="399956"/>
                </a:lnTo>
                <a:lnTo>
                  <a:pt x="1195174" y="399956"/>
                </a:lnTo>
                <a:lnTo>
                  <a:pt x="1135749" y="534830"/>
                </a:lnTo>
                <a:lnTo>
                  <a:pt x="1070990" y="534830"/>
                </a:lnTo>
                <a:close/>
                <a:moveTo>
                  <a:pt x="520065" y="1524"/>
                </a:moveTo>
                <a:lnTo>
                  <a:pt x="580929" y="1524"/>
                </a:lnTo>
                <a:lnTo>
                  <a:pt x="580929" y="242317"/>
                </a:lnTo>
                <a:lnTo>
                  <a:pt x="902588" y="242317"/>
                </a:lnTo>
                <a:lnTo>
                  <a:pt x="902588" y="1524"/>
                </a:lnTo>
                <a:lnTo>
                  <a:pt x="963453" y="1524"/>
                </a:lnTo>
                <a:lnTo>
                  <a:pt x="963453" y="534830"/>
                </a:lnTo>
                <a:lnTo>
                  <a:pt x="902588" y="534830"/>
                </a:lnTo>
                <a:lnTo>
                  <a:pt x="902588" y="300134"/>
                </a:lnTo>
                <a:lnTo>
                  <a:pt x="580929" y="300134"/>
                </a:lnTo>
                <a:lnTo>
                  <a:pt x="580929" y="534830"/>
                </a:lnTo>
                <a:lnTo>
                  <a:pt x="520065" y="534830"/>
                </a:lnTo>
                <a:close/>
                <a:moveTo>
                  <a:pt x="0" y="1524"/>
                </a:moveTo>
                <a:lnTo>
                  <a:pt x="409098" y="1524"/>
                </a:lnTo>
                <a:lnTo>
                  <a:pt x="409098" y="60103"/>
                </a:lnTo>
                <a:lnTo>
                  <a:pt x="234600" y="60103"/>
                </a:lnTo>
                <a:lnTo>
                  <a:pt x="234600" y="534830"/>
                </a:lnTo>
                <a:lnTo>
                  <a:pt x="173736" y="534830"/>
                </a:lnTo>
                <a:lnTo>
                  <a:pt x="173736" y="60103"/>
                </a:lnTo>
                <a:lnTo>
                  <a:pt x="0" y="60103"/>
                </a:lnTo>
                <a:close/>
                <a:moveTo>
                  <a:pt x="3816428" y="0"/>
                </a:moveTo>
                <a:cubicBezTo>
                  <a:pt x="3868818" y="531"/>
                  <a:pt x="3915950" y="12584"/>
                  <a:pt x="3957824" y="36161"/>
                </a:cubicBezTo>
                <a:cubicBezTo>
                  <a:pt x="3999697" y="59738"/>
                  <a:pt x="4032933" y="91657"/>
                  <a:pt x="4057531" y="131917"/>
                </a:cubicBezTo>
                <a:cubicBezTo>
                  <a:pt x="4082130" y="172177"/>
                  <a:pt x="4094710" y="217597"/>
                  <a:pt x="4095273" y="268176"/>
                </a:cubicBezTo>
                <a:cubicBezTo>
                  <a:pt x="4094710" y="318775"/>
                  <a:pt x="4082130" y="364327"/>
                  <a:pt x="4057531" y="404832"/>
                </a:cubicBezTo>
                <a:cubicBezTo>
                  <a:pt x="4032933" y="445336"/>
                  <a:pt x="3999697" y="477500"/>
                  <a:pt x="3957824" y="501321"/>
                </a:cubicBezTo>
                <a:cubicBezTo>
                  <a:pt x="3915950" y="525143"/>
                  <a:pt x="3868818" y="537328"/>
                  <a:pt x="3816428" y="537878"/>
                </a:cubicBezTo>
                <a:cubicBezTo>
                  <a:pt x="3763788" y="537328"/>
                  <a:pt x="3716478" y="525143"/>
                  <a:pt x="3674496" y="501321"/>
                </a:cubicBezTo>
                <a:cubicBezTo>
                  <a:pt x="3632515" y="477500"/>
                  <a:pt x="3599213" y="445336"/>
                  <a:pt x="3574592" y="404832"/>
                </a:cubicBezTo>
                <a:cubicBezTo>
                  <a:pt x="3549971" y="364327"/>
                  <a:pt x="3537381" y="318775"/>
                  <a:pt x="3536822" y="268176"/>
                </a:cubicBezTo>
                <a:cubicBezTo>
                  <a:pt x="3537381" y="217357"/>
                  <a:pt x="3549971" y="171824"/>
                  <a:pt x="3574592" y="131578"/>
                </a:cubicBezTo>
                <a:cubicBezTo>
                  <a:pt x="3599213" y="91332"/>
                  <a:pt x="3632515" y="59470"/>
                  <a:pt x="3674496" y="35992"/>
                </a:cubicBezTo>
                <a:cubicBezTo>
                  <a:pt x="3716478" y="12514"/>
                  <a:pt x="3763788" y="517"/>
                  <a:pt x="381642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153470" y="2681728"/>
            <a:ext cx="18804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58098" y="4241778"/>
            <a:ext cx="18804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037" y="3999273"/>
            <a:ext cx="340753" cy="340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58" y="3999273"/>
            <a:ext cx="342000" cy="342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924" y="3999273"/>
            <a:ext cx="342000" cy="342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92" y="3999273"/>
            <a:ext cx="342000" cy="342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713" y="4028300"/>
            <a:ext cx="342000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0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텍스트 개체 틀 6">
            <a:extLst>
              <a:ext uri="{FF2B5EF4-FFF2-40B4-BE49-F238E27FC236}">
                <a16:creationId xmlns:a16="http://schemas.microsoft.com/office/drawing/2014/main" id="{B32D712A-C488-4A50-B693-86F104373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809" y="2227263"/>
            <a:ext cx="11342383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512763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C9EA"/>
                </a:solidFill>
                <a:effectLst/>
                <a:uLnTx/>
                <a:uFillTx/>
                <a:latin typeface="Roboto" panose="02000000000000000000" pitchFamily="2" charset="0"/>
                <a:ea typeface="맑은 고딕" panose="020B0503020000020004" pitchFamily="50" charset="-127"/>
                <a:cs typeface="+mn-cs"/>
              </a:rPr>
              <a:t>젊은 </a:t>
            </a:r>
            <a:r>
              <a:rPr lang="ko-KR" altLang="en-US" sz="4800" dirty="0">
                <a:solidFill>
                  <a:srgbClr val="00C9EA"/>
                </a:solidFill>
              </a:rPr>
              <a:t>과학자상 수상했을 때 </a:t>
            </a:r>
            <a:r>
              <a:rPr lang="en-US" altLang="ko-KR" sz="4800" dirty="0">
                <a:solidFill>
                  <a:srgbClr val="00C9EA"/>
                </a:solidFill>
              </a:rPr>
              <a:t>PPT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srgbClr val="00C9EA"/>
              </a:solidFill>
              <a:effectLst/>
              <a:uLnTx/>
              <a:uFillTx/>
              <a:latin typeface="Roboto" panose="02000000000000000000" pitchFamily="2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D955A1-911F-48FF-8F54-62F29A633F9F}"/>
              </a:ext>
            </a:extLst>
          </p:cNvPr>
          <p:cNvSpPr txBox="1"/>
          <p:nvPr/>
        </p:nvSpPr>
        <p:spPr>
          <a:xfrm>
            <a:off x="1151466" y="3716338"/>
            <a:ext cx="7309555" cy="1638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FFFFFF"/>
                </a:solidFill>
              </a:rPr>
              <a:t>Scientific</a:t>
            </a:r>
            <a:r>
              <a:rPr lang="ko-KR" altLang="en-US" dirty="0">
                <a:solidFill>
                  <a:srgbClr val="FFFFFF"/>
                </a:solidFill>
              </a:rPr>
              <a:t>한 발표를 할 때</a:t>
            </a:r>
            <a:r>
              <a:rPr lang="en-US" altLang="ko-KR" dirty="0">
                <a:solidFill>
                  <a:srgbClr val="FFFFFF"/>
                </a:solidFill>
              </a:rPr>
              <a:t>, </a:t>
            </a:r>
            <a:r>
              <a:rPr lang="ko-KR" altLang="en-US" dirty="0">
                <a:solidFill>
                  <a:srgbClr val="FFFFFF"/>
                </a:solidFill>
              </a:rPr>
              <a:t>독자들은 거의 이해 못함</a:t>
            </a:r>
            <a:r>
              <a:rPr lang="en-US" altLang="ko-KR" dirty="0">
                <a:solidFill>
                  <a:srgbClr val="FFFFFF"/>
                </a:solidFill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</a:rPr>
              <a:t>고수들 </a:t>
            </a:r>
            <a:r>
              <a:rPr lang="en-US" altLang="ko-KR" dirty="0">
                <a:solidFill>
                  <a:srgbClr val="FFFFFF"/>
                </a:solidFill>
              </a:rPr>
              <a:t>(</a:t>
            </a:r>
            <a:r>
              <a:rPr lang="ko-KR" altLang="en-US" dirty="0">
                <a:solidFill>
                  <a:srgbClr val="FFFFFF"/>
                </a:solidFill>
              </a:rPr>
              <a:t>타기관 대학교수</a:t>
            </a:r>
            <a:r>
              <a:rPr lang="en-US" altLang="ko-KR" dirty="0">
                <a:solidFill>
                  <a:srgbClr val="FFFFFF"/>
                </a:solidFill>
              </a:rPr>
              <a:t>, </a:t>
            </a:r>
            <a:r>
              <a:rPr lang="ko-KR" altLang="en-US" dirty="0">
                <a:solidFill>
                  <a:srgbClr val="FFFFFF"/>
                </a:solidFill>
              </a:rPr>
              <a:t>연구원 등</a:t>
            </a:r>
            <a:r>
              <a:rPr lang="en-US" altLang="ko-KR" dirty="0">
                <a:solidFill>
                  <a:srgbClr val="FFFFFF"/>
                </a:solidFill>
              </a:rPr>
              <a:t>)</a:t>
            </a:r>
            <a:r>
              <a:rPr lang="ko-KR" altLang="en-US" dirty="0">
                <a:solidFill>
                  <a:srgbClr val="FFFFFF"/>
                </a:solidFill>
              </a:rPr>
              <a:t> 조차도 많은 부분을 이해 못함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맑은 고딕" panose="020B0503020000020004" pitchFamily="50" charset="-127"/>
                <a:cs typeface="+mn-cs"/>
              </a:rPr>
              <a:t>분석 결과를 아주 쉽게 이해하게 해야함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solidFill>
                  <a:srgbClr val="FFFFFF"/>
                </a:solidFill>
              </a:rPr>
              <a:t>각 결과마다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맑은 고딕" panose="020B0503020000020004" pitchFamily="50" charset="-127"/>
                <a:cs typeface="+mn-cs"/>
              </a:rPr>
              <a:t>의미를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맑은 고딕" panose="020B0503020000020004" pitchFamily="50" charset="-127"/>
                <a:cs typeface="+mn-cs"/>
              </a:rPr>
              <a:t>중요한 의미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맑은 고딕" panose="020B0503020000020004" pitchFamily="50" charset="-127"/>
                <a:cs typeface="+mn-cs"/>
              </a:rPr>
              <a:t>전달해야함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맑은 고딕" panose="020B0503020000020004" pitchFamily="50" charset="-127"/>
                <a:cs typeface="+mn-cs"/>
              </a:rPr>
              <a:t>있어빌리티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dirty="0">
                <a:solidFill>
                  <a:srgbClr val="FFFFFF"/>
                </a:solidFill>
              </a:rPr>
              <a:t>(</a:t>
            </a:r>
            <a:r>
              <a:rPr lang="ko-KR" altLang="en-US" dirty="0">
                <a:solidFill>
                  <a:srgbClr val="FFFFFF"/>
                </a:solidFill>
              </a:rPr>
              <a:t>시각화</a:t>
            </a:r>
            <a:r>
              <a:rPr lang="en-US" altLang="ko-KR" dirty="0">
                <a:solidFill>
                  <a:srgbClr val="FFFFFF"/>
                </a:solidFill>
              </a:rPr>
              <a:t>, </a:t>
            </a:r>
            <a:r>
              <a:rPr lang="ko-KR" altLang="en-US" dirty="0">
                <a:solidFill>
                  <a:srgbClr val="FFFFFF"/>
                </a:solidFill>
              </a:rPr>
              <a:t>디자인</a:t>
            </a:r>
            <a:r>
              <a:rPr lang="en-US" altLang="ko-KR" dirty="0">
                <a:solidFill>
                  <a:srgbClr val="FFFFFF"/>
                </a:solidFill>
              </a:rPr>
              <a:t>)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875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6771" y="1286040"/>
            <a:ext cx="118443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Inference of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Synthetic Cytotoxic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Interactions for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Biomarker Discovery of Cytotoxic Agents</a:t>
            </a:r>
            <a:endParaRPr kumimoji="0" lang="id-ID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212151"/>
            <a:ext cx="4033128" cy="0"/>
          </a:xfrm>
          <a:prstGeom prst="line">
            <a:avLst/>
          </a:prstGeom>
          <a:ln w="12700">
            <a:solidFill>
              <a:schemeClr val="bg1">
                <a:lumMod val="50000"/>
                <a:alpha val="30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158872" y="2789340"/>
            <a:ext cx="4033128" cy="0"/>
          </a:xfrm>
          <a:prstGeom prst="line">
            <a:avLst/>
          </a:prstGeom>
          <a:ln w="12700">
            <a:solidFill>
              <a:schemeClr val="bg1">
                <a:lumMod val="50000"/>
                <a:alpha val="30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D8789-13B3-4A17-A5CF-B6C8B0A16A18}"/>
              </a:ext>
            </a:extLst>
          </p:cNvPr>
          <p:cNvSpPr txBox="1"/>
          <p:nvPr/>
        </p:nvSpPr>
        <p:spPr>
          <a:xfrm>
            <a:off x="5444186" y="30800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 Paclitaxel -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ACDB35-23BB-4664-A797-B9EA9ECE8FAC}"/>
              </a:ext>
            </a:extLst>
          </p:cNvPr>
          <p:cNvGrpSpPr/>
          <p:nvPr/>
        </p:nvGrpSpPr>
        <p:grpSpPr>
          <a:xfrm>
            <a:off x="3360458" y="4210114"/>
            <a:ext cx="5471084" cy="1892088"/>
            <a:chOff x="180380" y="5512413"/>
            <a:chExt cx="4694423" cy="1623492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859D7C6B-6623-48A5-A288-D7D97181C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615" y="5512413"/>
              <a:ext cx="488197" cy="490206"/>
            </a:xfrm>
            <a:custGeom>
              <a:avLst/>
              <a:gdLst>
                <a:gd name="T0" fmla="*/ 48626 w 238"/>
                <a:gd name="T1" fmla="*/ 343407 h 238"/>
                <a:gd name="T2" fmla="*/ 43763 w 238"/>
                <a:gd name="T3" fmla="*/ 338524 h 238"/>
                <a:gd name="T4" fmla="*/ 43763 w 238"/>
                <a:gd name="T5" fmla="*/ 177400 h 238"/>
                <a:gd name="T6" fmla="*/ 176673 w 238"/>
                <a:gd name="T7" fmla="*/ 43943 h 238"/>
                <a:gd name="T8" fmla="*/ 337137 w 238"/>
                <a:gd name="T9" fmla="*/ 43943 h 238"/>
                <a:gd name="T10" fmla="*/ 342000 w 238"/>
                <a:gd name="T11" fmla="*/ 48826 h 238"/>
                <a:gd name="T12" fmla="*/ 342000 w 238"/>
                <a:gd name="T13" fmla="*/ 209950 h 238"/>
                <a:gd name="T14" fmla="*/ 209090 w 238"/>
                <a:gd name="T15" fmla="*/ 343407 h 238"/>
                <a:gd name="T16" fmla="*/ 48626 w 238"/>
                <a:gd name="T17" fmla="*/ 343407 h 238"/>
                <a:gd name="T18" fmla="*/ 247991 w 238"/>
                <a:gd name="T19" fmla="*/ 249011 h 238"/>
                <a:gd name="T20" fmla="*/ 137773 w 238"/>
                <a:gd name="T21" fmla="*/ 138339 h 238"/>
                <a:gd name="T22" fmla="*/ 71318 w 238"/>
                <a:gd name="T23" fmla="*/ 205068 h 238"/>
                <a:gd name="T24" fmla="*/ 71318 w 238"/>
                <a:gd name="T25" fmla="*/ 310857 h 238"/>
                <a:gd name="T26" fmla="*/ 76180 w 238"/>
                <a:gd name="T27" fmla="*/ 315739 h 238"/>
                <a:gd name="T28" fmla="*/ 181536 w 238"/>
                <a:gd name="T29" fmla="*/ 315739 h 238"/>
                <a:gd name="T30" fmla="*/ 247991 w 238"/>
                <a:gd name="T31" fmla="*/ 249011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8" h="238">
                  <a:moveTo>
                    <a:pt x="30" y="211"/>
                  </a:moveTo>
                  <a:cubicBezTo>
                    <a:pt x="27" y="208"/>
                    <a:pt x="27" y="208"/>
                    <a:pt x="27" y="208"/>
                  </a:cubicBezTo>
                  <a:cubicBezTo>
                    <a:pt x="0" y="181"/>
                    <a:pt x="0" y="136"/>
                    <a:pt x="27" y="109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36" y="0"/>
                    <a:pt x="181" y="0"/>
                    <a:pt x="208" y="27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38" y="57"/>
                    <a:pt x="238" y="102"/>
                    <a:pt x="211" y="129"/>
                  </a:cubicBezTo>
                  <a:cubicBezTo>
                    <a:pt x="129" y="211"/>
                    <a:pt x="129" y="211"/>
                    <a:pt x="129" y="211"/>
                  </a:cubicBezTo>
                  <a:cubicBezTo>
                    <a:pt x="102" y="238"/>
                    <a:pt x="57" y="238"/>
                    <a:pt x="30" y="211"/>
                  </a:cubicBezTo>
                  <a:moveTo>
                    <a:pt x="153" y="153"/>
                  </a:moveTo>
                  <a:cubicBezTo>
                    <a:pt x="85" y="85"/>
                    <a:pt x="85" y="85"/>
                    <a:pt x="85" y="85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26" y="144"/>
                    <a:pt x="26" y="173"/>
                    <a:pt x="44" y="191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65" y="212"/>
                    <a:pt x="94" y="212"/>
                    <a:pt x="112" y="194"/>
                  </a:cubicBezTo>
                  <a:lnTo>
                    <a:pt x="153" y="1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모서리가 둥근 직사각형 2">
              <a:extLst>
                <a:ext uri="{FF2B5EF4-FFF2-40B4-BE49-F238E27FC236}">
                  <a16:creationId xmlns:a16="http://schemas.microsoft.com/office/drawing/2014/main" id="{6AAC943B-2CF2-4EC6-9B95-99D01288ED39}"/>
                </a:ext>
              </a:extLst>
            </p:cNvPr>
            <p:cNvSpPr/>
            <p:nvPr/>
          </p:nvSpPr>
          <p:spPr>
            <a:xfrm>
              <a:off x="180380" y="6672279"/>
              <a:ext cx="1037924" cy="463626"/>
            </a:xfrm>
            <a:prstGeom prst="round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모서리가 둥근 직사각형 19">
              <a:extLst>
                <a:ext uri="{FF2B5EF4-FFF2-40B4-BE49-F238E27FC236}">
                  <a16:creationId xmlns:a16="http://schemas.microsoft.com/office/drawing/2014/main" id="{7887F527-5523-48DA-B0A3-602855767F68}"/>
                </a:ext>
              </a:extLst>
            </p:cNvPr>
            <p:cNvSpPr/>
            <p:nvPr/>
          </p:nvSpPr>
          <p:spPr>
            <a:xfrm>
              <a:off x="258021" y="6738713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모서리가 둥근 직사각형 20">
              <a:extLst>
                <a:ext uri="{FF2B5EF4-FFF2-40B4-BE49-F238E27FC236}">
                  <a16:creationId xmlns:a16="http://schemas.microsoft.com/office/drawing/2014/main" id="{80624FD1-B9BE-437A-AE7E-0C9BC48F58B4}"/>
                </a:ext>
              </a:extLst>
            </p:cNvPr>
            <p:cNvSpPr/>
            <p:nvPr/>
          </p:nvSpPr>
          <p:spPr>
            <a:xfrm>
              <a:off x="729714" y="6734272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6BE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BEC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38243D39-5F4D-4E4A-A289-5E5580447B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4448" y="5512413"/>
              <a:ext cx="488197" cy="490206"/>
            </a:xfrm>
            <a:custGeom>
              <a:avLst/>
              <a:gdLst>
                <a:gd name="T0" fmla="*/ 48626 w 238"/>
                <a:gd name="T1" fmla="*/ 343407 h 238"/>
                <a:gd name="T2" fmla="*/ 43763 w 238"/>
                <a:gd name="T3" fmla="*/ 338524 h 238"/>
                <a:gd name="T4" fmla="*/ 43763 w 238"/>
                <a:gd name="T5" fmla="*/ 177400 h 238"/>
                <a:gd name="T6" fmla="*/ 176673 w 238"/>
                <a:gd name="T7" fmla="*/ 43943 h 238"/>
                <a:gd name="T8" fmla="*/ 337137 w 238"/>
                <a:gd name="T9" fmla="*/ 43943 h 238"/>
                <a:gd name="T10" fmla="*/ 342000 w 238"/>
                <a:gd name="T11" fmla="*/ 48826 h 238"/>
                <a:gd name="T12" fmla="*/ 342000 w 238"/>
                <a:gd name="T13" fmla="*/ 209950 h 238"/>
                <a:gd name="T14" fmla="*/ 209090 w 238"/>
                <a:gd name="T15" fmla="*/ 343407 h 238"/>
                <a:gd name="T16" fmla="*/ 48626 w 238"/>
                <a:gd name="T17" fmla="*/ 343407 h 238"/>
                <a:gd name="T18" fmla="*/ 247991 w 238"/>
                <a:gd name="T19" fmla="*/ 249011 h 238"/>
                <a:gd name="T20" fmla="*/ 137773 w 238"/>
                <a:gd name="T21" fmla="*/ 138339 h 238"/>
                <a:gd name="T22" fmla="*/ 71318 w 238"/>
                <a:gd name="T23" fmla="*/ 205068 h 238"/>
                <a:gd name="T24" fmla="*/ 71318 w 238"/>
                <a:gd name="T25" fmla="*/ 310857 h 238"/>
                <a:gd name="T26" fmla="*/ 76180 w 238"/>
                <a:gd name="T27" fmla="*/ 315739 h 238"/>
                <a:gd name="T28" fmla="*/ 181536 w 238"/>
                <a:gd name="T29" fmla="*/ 315739 h 238"/>
                <a:gd name="T30" fmla="*/ 247991 w 238"/>
                <a:gd name="T31" fmla="*/ 249011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8" h="238">
                  <a:moveTo>
                    <a:pt x="30" y="211"/>
                  </a:moveTo>
                  <a:cubicBezTo>
                    <a:pt x="27" y="208"/>
                    <a:pt x="27" y="208"/>
                    <a:pt x="27" y="208"/>
                  </a:cubicBezTo>
                  <a:cubicBezTo>
                    <a:pt x="0" y="181"/>
                    <a:pt x="0" y="136"/>
                    <a:pt x="27" y="109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36" y="0"/>
                    <a:pt x="181" y="0"/>
                    <a:pt x="208" y="27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38" y="57"/>
                    <a:pt x="238" y="102"/>
                    <a:pt x="211" y="129"/>
                  </a:cubicBezTo>
                  <a:cubicBezTo>
                    <a:pt x="129" y="211"/>
                    <a:pt x="129" y="211"/>
                    <a:pt x="129" y="211"/>
                  </a:cubicBezTo>
                  <a:cubicBezTo>
                    <a:pt x="102" y="238"/>
                    <a:pt x="57" y="238"/>
                    <a:pt x="30" y="211"/>
                  </a:cubicBezTo>
                  <a:moveTo>
                    <a:pt x="153" y="153"/>
                  </a:moveTo>
                  <a:cubicBezTo>
                    <a:pt x="85" y="85"/>
                    <a:pt x="85" y="85"/>
                    <a:pt x="85" y="85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26" y="144"/>
                    <a:pt x="26" y="173"/>
                    <a:pt x="44" y="191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65" y="212"/>
                    <a:pt x="94" y="212"/>
                    <a:pt x="112" y="194"/>
                  </a:cubicBezTo>
                  <a:lnTo>
                    <a:pt x="153" y="1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모서리가 둥근 직사각형 25">
              <a:extLst>
                <a:ext uri="{FF2B5EF4-FFF2-40B4-BE49-F238E27FC236}">
                  <a16:creationId xmlns:a16="http://schemas.microsoft.com/office/drawing/2014/main" id="{A42E14D0-2556-4E5F-8EFB-545545F058DD}"/>
                </a:ext>
              </a:extLst>
            </p:cNvPr>
            <p:cNvSpPr/>
            <p:nvPr/>
          </p:nvSpPr>
          <p:spPr>
            <a:xfrm>
              <a:off x="1399213" y="6672279"/>
              <a:ext cx="1037924" cy="463626"/>
            </a:xfrm>
            <a:prstGeom prst="round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모서리가 둥근 직사각형 26">
              <a:extLst>
                <a:ext uri="{FF2B5EF4-FFF2-40B4-BE49-F238E27FC236}">
                  <a16:creationId xmlns:a16="http://schemas.microsoft.com/office/drawing/2014/main" id="{77D54A70-0891-4CEC-8EF1-61D70C7DCA74}"/>
                </a:ext>
              </a:extLst>
            </p:cNvPr>
            <p:cNvSpPr/>
            <p:nvPr/>
          </p:nvSpPr>
          <p:spPr>
            <a:xfrm>
              <a:off x="1476854" y="6738713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모서리가 둥근 직사각형 27">
              <a:extLst>
                <a:ext uri="{FF2B5EF4-FFF2-40B4-BE49-F238E27FC236}">
                  <a16:creationId xmlns:a16="http://schemas.microsoft.com/office/drawing/2014/main" id="{A92A0059-1EEC-439C-AC93-A4D3ED635EA8}"/>
                </a:ext>
              </a:extLst>
            </p:cNvPr>
            <p:cNvSpPr/>
            <p:nvPr/>
          </p:nvSpPr>
          <p:spPr>
            <a:xfrm>
              <a:off x="1948547" y="6734272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6BE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BEC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4CBD2E16-3073-4260-B9C9-106BAC06D1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3281" y="5512413"/>
              <a:ext cx="488197" cy="490206"/>
            </a:xfrm>
            <a:custGeom>
              <a:avLst/>
              <a:gdLst>
                <a:gd name="T0" fmla="*/ 48626 w 238"/>
                <a:gd name="T1" fmla="*/ 343407 h 238"/>
                <a:gd name="T2" fmla="*/ 43763 w 238"/>
                <a:gd name="T3" fmla="*/ 338524 h 238"/>
                <a:gd name="T4" fmla="*/ 43763 w 238"/>
                <a:gd name="T5" fmla="*/ 177400 h 238"/>
                <a:gd name="T6" fmla="*/ 176673 w 238"/>
                <a:gd name="T7" fmla="*/ 43943 h 238"/>
                <a:gd name="T8" fmla="*/ 337137 w 238"/>
                <a:gd name="T9" fmla="*/ 43943 h 238"/>
                <a:gd name="T10" fmla="*/ 342000 w 238"/>
                <a:gd name="T11" fmla="*/ 48826 h 238"/>
                <a:gd name="T12" fmla="*/ 342000 w 238"/>
                <a:gd name="T13" fmla="*/ 209950 h 238"/>
                <a:gd name="T14" fmla="*/ 209090 w 238"/>
                <a:gd name="T15" fmla="*/ 343407 h 238"/>
                <a:gd name="T16" fmla="*/ 48626 w 238"/>
                <a:gd name="T17" fmla="*/ 343407 h 238"/>
                <a:gd name="T18" fmla="*/ 247991 w 238"/>
                <a:gd name="T19" fmla="*/ 249011 h 238"/>
                <a:gd name="T20" fmla="*/ 137773 w 238"/>
                <a:gd name="T21" fmla="*/ 138339 h 238"/>
                <a:gd name="T22" fmla="*/ 71318 w 238"/>
                <a:gd name="T23" fmla="*/ 205068 h 238"/>
                <a:gd name="T24" fmla="*/ 71318 w 238"/>
                <a:gd name="T25" fmla="*/ 310857 h 238"/>
                <a:gd name="T26" fmla="*/ 76180 w 238"/>
                <a:gd name="T27" fmla="*/ 315739 h 238"/>
                <a:gd name="T28" fmla="*/ 181536 w 238"/>
                <a:gd name="T29" fmla="*/ 315739 h 238"/>
                <a:gd name="T30" fmla="*/ 247991 w 238"/>
                <a:gd name="T31" fmla="*/ 249011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8" h="238">
                  <a:moveTo>
                    <a:pt x="30" y="211"/>
                  </a:moveTo>
                  <a:cubicBezTo>
                    <a:pt x="27" y="208"/>
                    <a:pt x="27" y="208"/>
                    <a:pt x="27" y="208"/>
                  </a:cubicBezTo>
                  <a:cubicBezTo>
                    <a:pt x="0" y="181"/>
                    <a:pt x="0" y="136"/>
                    <a:pt x="27" y="109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36" y="0"/>
                    <a:pt x="181" y="0"/>
                    <a:pt x="208" y="27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38" y="57"/>
                    <a:pt x="238" y="102"/>
                    <a:pt x="211" y="129"/>
                  </a:cubicBezTo>
                  <a:cubicBezTo>
                    <a:pt x="129" y="211"/>
                    <a:pt x="129" y="211"/>
                    <a:pt x="129" y="211"/>
                  </a:cubicBezTo>
                  <a:cubicBezTo>
                    <a:pt x="102" y="238"/>
                    <a:pt x="57" y="238"/>
                    <a:pt x="30" y="211"/>
                  </a:cubicBezTo>
                  <a:moveTo>
                    <a:pt x="153" y="153"/>
                  </a:moveTo>
                  <a:cubicBezTo>
                    <a:pt x="85" y="85"/>
                    <a:pt x="85" y="85"/>
                    <a:pt x="85" y="85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26" y="144"/>
                    <a:pt x="26" y="173"/>
                    <a:pt x="44" y="191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65" y="212"/>
                    <a:pt x="94" y="212"/>
                    <a:pt x="112" y="194"/>
                  </a:cubicBezTo>
                  <a:lnTo>
                    <a:pt x="153" y="1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모서리가 둥근 직사각형 29">
              <a:extLst>
                <a:ext uri="{FF2B5EF4-FFF2-40B4-BE49-F238E27FC236}">
                  <a16:creationId xmlns:a16="http://schemas.microsoft.com/office/drawing/2014/main" id="{07528807-8C79-49AE-A1AB-99C3B99DF06C}"/>
                </a:ext>
              </a:extLst>
            </p:cNvPr>
            <p:cNvSpPr/>
            <p:nvPr/>
          </p:nvSpPr>
          <p:spPr>
            <a:xfrm>
              <a:off x="2618046" y="6672279"/>
              <a:ext cx="1037924" cy="463626"/>
            </a:xfrm>
            <a:prstGeom prst="round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모서리가 둥근 직사각형 30">
              <a:extLst>
                <a:ext uri="{FF2B5EF4-FFF2-40B4-BE49-F238E27FC236}">
                  <a16:creationId xmlns:a16="http://schemas.microsoft.com/office/drawing/2014/main" id="{C7EA9BB4-8819-457A-9ED6-407F11D7B4A5}"/>
                </a:ext>
              </a:extLst>
            </p:cNvPr>
            <p:cNvSpPr/>
            <p:nvPr/>
          </p:nvSpPr>
          <p:spPr>
            <a:xfrm>
              <a:off x="2695687" y="6738713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모서리가 둥근 직사각형 31">
              <a:extLst>
                <a:ext uri="{FF2B5EF4-FFF2-40B4-BE49-F238E27FC236}">
                  <a16:creationId xmlns:a16="http://schemas.microsoft.com/office/drawing/2014/main" id="{968DB69A-0F66-42CF-9900-0D1DD56C1B3C}"/>
                </a:ext>
              </a:extLst>
            </p:cNvPr>
            <p:cNvSpPr/>
            <p:nvPr/>
          </p:nvSpPr>
          <p:spPr>
            <a:xfrm>
              <a:off x="3167380" y="6734272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6BE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BEC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F5CC1A80-2C86-4C72-93C5-7E020C23BF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2114" y="5512413"/>
              <a:ext cx="488197" cy="490206"/>
            </a:xfrm>
            <a:custGeom>
              <a:avLst/>
              <a:gdLst>
                <a:gd name="T0" fmla="*/ 48626 w 238"/>
                <a:gd name="T1" fmla="*/ 343407 h 238"/>
                <a:gd name="T2" fmla="*/ 43763 w 238"/>
                <a:gd name="T3" fmla="*/ 338524 h 238"/>
                <a:gd name="T4" fmla="*/ 43763 w 238"/>
                <a:gd name="T5" fmla="*/ 177400 h 238"/>
                <a:gd name="T6" fmla="*/ 176673 w 238"/>
                <a:gd name="T7" fmla="*/ 43943 h 238"/>
                <a:gd name="T8" fmla="*/ 337137 w 238"/>
                <a:gd name="T9" fmla="*/ 43943 h 238"/>
                <a:gd name="T10" fmla="*/ 342000 w 238"/>
                <a:gd name="T11" fmla="*/ 48826 h 238"/>
                <a:gd name="T12" fmla="*/ 342000 w 238"/>
                <a:gd name="T13" fmla="*/ 209950 h 238"/>
                <a:gd name="T14" fmla="*/ 209090 w 238"/>
                <a:gd name="T15" fmla="*/ 343407 h 238"/>
                <a:gd name="T16" fmla="*/ 48626 w 238"/>
                <a:gd name="T17" fmla="*/ 343407 h 238"/>
                <a:gd name="T18" fmla="*/ 247991 w 238"/>
                <a:gd name="T19" fmla="*/ 249011 h 238"/>
                <a:gd name="T20" fmla="*/ 137773 w 238"/>
                <a:gd name="T21" fmla="*/ 138339 h 238"/>
                <a:gd name="T22" fmla="*/ 71318 w 238"/>
                <a:gd name="T23" fmla="*/ 205068 h 238"/>
                <a:gd name="T24" fmla="*/ 71318 w 238"/>
                <a:gd name="T25" fmla="*/ 310857 h 238"/>
                <a:gd name="T26" fmla="*/ 76180 w 238"/>
                <a:gd name="T27" fmla="*/ 315739 h 238"/>
                <a:gd name="T28" fmla="*/ 181536 w 238"/>
                <a:gd name="T29" fmla="*/ 315739 h 238"/>
                <a:gd name="T30" fmla="*/ 247991 w 238"/>
                <a:gd name="T31" fmla="*/ 249011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8" h="238">
                  <a:moveTo>
                    <a:pt x="30" y="211"/>
                  </a:moveTo>
                  <a:cubicBezTo>
                    <a:pt x="27" y="208"/>
                    <a:pt x="27" y="208"/>
                    <a:pt x="27" y="208"/>
                  </a:cubicBezTo>
                  <a:cubicBezTo>
                    <a:pt x="0" y="181"/>
                    <a:pt x="0" y="136"/>
                    <a:pt x="27" y="109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36" y="0"/>
                    <a:pt x="181" y="0"/>
                    <a:pt x="208" y="27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38" y="57"/>
                    <a:pt x="238" y="102"/>
                    <a:pt x="211" y="129"/>
                  </a:cubicBezTo>
                  <a:cubicBezTo>
                    <a:pt x="129" y="211"/>
                    <a:pt x="129" y="211"/>
                    <a:pt x="129" y="211"/>
                  </a:cubicBezTo>
                  <a:cubicBezTo>
                    <a:pt x="102" y="238"/>
                    <a:pt x="57" y="238"/>
                    <a:pt x="30" y="211"/>
                  </a:cubicBezTo>
                  <a:moveTo>
                    <a:pt x="153" y="153"/>
                  </a:moveTo>
                  <a:cubicBezTo>
                    <a:pt x="85" y="85"/>
                    <a:pt x="85" y="85"/>
                    <a:pt x="85" y="85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26" y="144"/>
                    <a:pt x="26" y="173"/>
                    <a:pt x="44" y="191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65" y="212"/>
                    <a:pt x="94" y="212"/>
                    <a:pt x="112" y="194"/>
                  </a:cubicBezTo>
                  <a:lnTo>
                    <a:pt x="153" y="1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모서리가 둥근 직사각형 33">
              <a:extLst>
                <a:ext uri="{FF2B5EF4-FFF2-40B4-BE49-F238E27FC236}">
                  <a16:creationId xmlns:a16="http://schemas.microsoft.com/office/drawing/2014/main" id="{34DCFF7D-9A0C-487A-B265-89C6351DC637}"/>
                </a:ext>
              </a:extLst>
            </p:cNvPr>
            <p:cNvSpPr/>
            <p:nvPr/>
          </p:nvSpPr>
          <p:spPr>
            <a:xfrm>
              <a:off x="3836879" y="6672279"/>
              <a:ext cx="1037924" cy="463626"/>
            </a:xfrm>
            <a:prstGeom prst="round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모서리가 둥근 직사각형 34">
              <a:extLst>
                <a:ext uri="{FF2B5EF4-FFF2-40B4-BE49-F238E27FC236}">
                  <a16:creationId xmlns:a16="http://schemas.microsoft.com/office/drawing/2014/main" id="{9AB358F7-7B1E-4F69-8118-BF07D8121C58}"/>
                </a:ext>
              </a:extLst>
            </p:cNvPr>
            <p:cNvSpPr/>
            <p:nvPr/>
          </p:nvSpPr>
          <p:spPr>
            <a:xfrm>
              <a:off x="3914520" y="6738713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모서리가 둥근 직사각형 35">
              <a:extLst>
                <a:ext uri="{FF2B5EF4-FFF2-40B4-BE49-F238E27FC236}">
                  <a16:creationId xmlns:a16="http://schemas.microsoft.com/office/drawing/2014/main" id="{7CA448A1-019C-491F-AAB0-3147A7DA4A35}"/>
                </a:ext>
              </a:extLst>
            </p:cNvPr>
            <p:cNvSpPr/>
            <p:nvPr/>
          </p:nvSpPr>
          <p:spPr>
            <a:xfrm>
              <a:off x="4386213" y="6734272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6BE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BEC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Freeform 105">
              <a:extLst>
                <a:ext uri="{FF2B5EF4-FFF2-40B4-BE49-F238E27FC236}">
                  <a16:creationId xmlns:a16="http://schemas.microsoft.com/office/drawing/2014/main" id="{F81990FD-AA3E-43FD-B6E6-2DBD95C5F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800" y="6710419"/>
              <a:ext cx="393573" cy="393573"/>
            </a:xfrm>
            <a:custGeom>
              <a:avLst/>
              <a:gdLst/>
              <a:ahLst/>
              <a:cxnLst>
                <a:cxn ang="0">
                  <a:pos x="255" y="58"/>
                </a:cxn>
                <a:cxn ang="0">
                  <a:pos x="257" y="53"/>
                </a:cxn>
                <a:cxn ang="0">
                  <a:pos x="262" y="38"/>
                </a:cxn>
                <a:cxn ang="0">
                  <a:pos x="257" y="24"/>
                </a:cxn>
                <a:cxn ang="0">
                  <a:pos x="244" y="9"/>
                </a:cxn>
                <a:cxn ang="0">
                  <a:pos x="241" y="5"/>
                </a:cxn>
                <a:cxn ang="0">
                  <a:pos x="224" y="0"/>
                </a:cxn>
                <a:cxn ang="0">
                  <a:pos x="210" y="5"/>
                </a:cxn>
                <a:cxn ang="0">
                  <a:pos x="132" y="82"/>
                </a:cxn>
                <a:cxn ang="0">
                  <a:pos x="58" y="9"/>
                </a:cxn>
                <a:cxn ang="0">
                  <a:pos x="49" y="2"/>
                </a:cxn>
                <a:cxn ang="0">
                  <a:pos x="27" y="2"/>
                </a:cxn>
                <a:cxn ang="0">
                  <a:pos x="18" y="9"/>
                </a:cxn>
                <a:cxn ang="0">
                  <a:pos x="9" y="18"/>
                </a:cxn>
                <a:cxn ang="0">
                  <a:pos x="3" y="27"/>
                </a:cxn>
                <a:cxn ang="0">
                  <a:pos x="3" y="49"/>
                </a:cxn>
                <a:cxn ang="0">
                  <a:pos x="9" y="58"/>
                </a:cxn>
                <a:cxn ang="0">
                  <a:pos x="9" y="205"/>
                </a:cxn>
                <a:cxn ang="0">
                  <a:pos x="5" y="210"/>
                </a:cxn>
                <a:cxn ang="0">
                  <a:pos x="0" y="225"/>
                </a:cxn>
                <a:cxn ang="0">
                  <a:pos x="5" y="241"/>
                </a:cxn>
                <a:cxn ang="0">
                  <a:pos x="18" y="254"/>
                </a:cxn>
                <a:cxn ang="0">
                  <a:pos x="23" y="257"/>
                </a:cxn>
                <a:cxn ang="0">
                  <a:pos x="38" y="263"/>
                </a:cxn>
                <a:cxn ang="0">
                  <a:pos x="54" y="257"/>
                </a:cxn>
                <a:cxn ang="0">
                  <a:pos x="132" y="181"/>
                </a:cxn>
                <a:cxn ang="0">
                  <a:pos x="204" y="254"/>
                </a:cxn>
                <a:cxn ang="0">
                  <a:pos x="214" y="261"/>
                </a:cxn>
                <a:cxn ang="0">
                  <a:pos x="235" y="261"/>
                </a:cxn>
                <a:cxn ang="0">
                  <a:pos x="244" y="254"/>
                </a:cxn>
                <a:cxn ang="0">
                  <a:pos x="255" y="245"/>
                </a:cxn>
                <a:cxn ang="0">
                  <a:pos x="261" y="236"/>
                </a:cxn>
                <a:cxn ang="0">
                  <a:pos x="261" y="214"/>
                </a:cxn>
                <a:cxn ang="0">
                  <a:pos x="255" y="205"/>
                </a:cxn>
              </a:cxnLst>
              <a:rect l="0" t="0" r="r" b="b"/>
              <a:pathLst>
                <a:path w="262" h="263">
                  <a:moveTo>
                    <a:pt x="181" y="132"/>
                  </a:moveTo>
                  <a:lnTo>
                    <a:pt x="255" y="58"/>
                  </a:lnTo>
                  <a:lnTo>
                    <a:pt x="255" y="58"/>
                  </a:lnTo>
                  <a:lnTo>
                    <a:pt x="257" y="53"/>
                  </a:lnTo>
                  <a:lnTo>
                    <a:pt x="261" y="49"/>
                  </a:lnTo>
                  <a:lnTo>
                    <a:pt x="262" y="38"/>
                  </a:lnTo>
                  <a:lnTo>
                    <a:pt x="261" y="27"/>
                  </a:lnTo>
                  <a:lnTo>
                    <a:pt x="257" y="24"/>
                  </a:lnTo>
                  <a:lnTo>
                    <a:pt x="255" y="18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1" y="5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4" y="2"/>
                  </a:lnTo>
                  <a:lnTo>
                    <a:pt x="210" y="5"/>
                  </a:lnTo>
                  <a:lnTo>
                    <a:pt x="204" y="9"/>
                  </a:lnTo>
                  <a:lnTo>
                    <a:pt x="132" y="82"/>
                  </a:lnTo>
                  <a:lnTo>
                    <a:pt x="58" y="9"/>
                  </a:lnTo>
                  <a:lnTo>
                    <a:pt x="58" y="9"/>
                  </a:lnTo>
                  <a:lnTo>
                    <a:pt x="54" y="5"/>
                  </a:lnTo>
                  <a:lnTo>
                    <a:pt x="49" y="2"/>
                  </a:lnTo>
                  <a:lnTo>
                    <a:pt x="38" y="0"/>
                  </a:lnTo>
                  <a:lnTo>
                    <a:pt x="27" y="2"/>
                  </a:lnTo>
                  <a:lnTo>
                    <a:pt x="23" y="5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5" y="24"/>
                  </a:lnTo>
                  <a:lnTo>
                    <a:pt x="3" y="27"/>
                  </a:lnTo>
                  <a:lnTo>
                    <a:pt x="0" y="38"/>
                  </a:lnTo>
                  <a:lnTo>
                    <a:pt x="3" y="49"/>
                  </a:lnTo>
                  <a:lnTo>
                    <a:pt x="5" y="53"/>
                  </a:lnTo>
                  <a:lnTo>
                    <a:pt x="9" y="58"/>
                  </a:lnTo>
                  <a:lnTo>
                    <a:pt x="83" y="132"/>
                  </a:lnTo>
                  <a:lnTo>
                    <a:pt x="9" y="205"/>
                  </a:lnTo>
                  <a:lnTo>
                    <a:pt x="9" y="205"/>
                  </a:lnTo>
                  <a:lnTo>
                    <a:pt x="5" y="210"/>
                  </a:lnTo>
                  <a:lnTo>
                    <a:pt x="3" y="214"/>
                  </a:lnTo>
                  <a:lnTo>
                    <a:pt x="0" y="225"/>
                  </a:lnTo>
                  <a:lnTo>
                    <a:pt x="3" y="236"/>
                  </a:lnTo>
                  <a:lnTo>
                    <a:pt x="5" y="241"/>
                  </a:lnTo>
                  <a:lnTo>
                    <a:pt x="9" y="245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3" y="257"/>
                  </a:lnTo>
                  <a:lnTo>
                    <a:pt x="27" y="261"/>
                  </a:lnTo>
                  <a:lnTo>
                    <a:pt x="38" y="263"/>
                  </a:lnTo>
                  <a:lnTo>
                    <a:pt x="49" y="261"/>
                  </a:lnTo>
                  <a:lnTo>
                    <a:pt x="54" y="257"/>
                  </a:lnTo>
                  <a:lnTo>
                    <a:pt x="58" y="254"/>
                  </a:lnTo>
                  <a:lnTo>
                    <a:pt x="132" y="181"/>
                  </a:lnTo>
                  <a:lnTo>
                    <a:pt x="204" y="254"/>
                  </a:lnTo>
                  <a:lnTo>
                    <a:pt x="204" y="254"/>
                  </a:lnTo>
                  <a:lnTo>
                    <a:pt x="210" y="257"/>
                  </a:lnTo>
                  <a:lnTo>
                    <a:pt x="214" y="261"/>
                  </a:lnTo>
                  <a:lnTo>
                    <a:pt x="224" y="263"/>
                  </a:lnTo>
                  <a:lnTo>
                    <a:pt x="235" y="261"/>
                  </a:lnTo>
                  <a:lnTo>
                    <a:pt x="241" y="257"/>
                  </a:lnTo>
                  <a:lnTo>
                    <a:pt x="244" y="254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1"/>
                  </a:lnTo>
                  <a:lnTo>
                    <a:pt x="261" y="236"/>
                  </a:lnTo>
                  <a:lnTo>
                    <a:pt x="262" y="225"/>
                  </a:lnTo>
                  <a:lnTo>
                    <a:pt x="261" y="214"/>
                  </a:lnTo>
                  <a:lnTo>
                    <a:pt x="257" y="210"/>
                  </a:lnTo>
                  <a:lnTo>
                    <a:pt x="255" y="205"/>
                  </a:lnTo>
                  <a:lnTo>
                    <a:pt x="181" y="132"/>
                  </a:lnTo>
                  <a:close/>
                </a:path>
              </a:pathLst>
            </a:custGeom>
            <a:solidFill>
              <a:srgbClr val="FFC000">
                <a:alpha val="5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105">
              <a:extLst>
                <a:ext uri="{FF2B5EF4-FFF2-40B4-BE49-F238E27FC236}">
                  <a16:creationId xmlns:a16="http://schemas.microsoft.com/office/drawing/2014/main" id="{93C0B07B-C5C5-4A85-8B75-B1DAF3362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101" y="6713027"/>
              <a:ext cx="393573" cy="393573"/>
            </a:xfrm>
            <a:custGeom>
              <a:avLst/>
              <a:gdLst/>
              <a:ahLst/>
              <a:cxnLst>
                <a:cxn ang="0">
                  <a:pos x="255" y="58"/>
                </a:cxn>
                <a:cxn ang="0">
                  <a:pos x="257" y="53"/>
                </a:cxn>
                <a:cxn ang="0">
                  <a:pos x="262" y="38"/>
                </a:cxn>
                <a:cxn ang="0">
                  <a:pos x="257" y="24"/>
                </a:cxn>
                <a:cxn ang="0">
                  <a:pos x="244" y="9"/>
                </a:cxn>
                <a:cxn ang="0">
                  <a:pos x="241" y="5"/>
                </a:cxn>
                <a:cxn ang="0">
                  <a:pos x="224" y="0"/>
                </a:cxn>
                <a:cxn ang="0">
                  <a:pos x="210" y="5"/>
                </a:cxn>
                <a:cxn ang="0">
                  <a:pos x="132" y="82"/>
                </a:cxn>
                <a:cxn ang="0">
                  <a:pos x="58" y="9"/>
                </a:cxn>
                <a:cxn ang="0">
                  <a:pos x="49" y="2"/>
                </a:cxn>
                <a:cxn ang="0">
                  <a:pos x="27" y="2"/>
                </a:cxn>
                <a:cxn ang="0">
                  <a:pos x="18" y="9"/>
                </a:cxn>
                <a:cxn ang="0">
                  <a:pos x="9" y="18"/>
                </a:cxn>
                <a:cxn ang="0">
                  <a:pos x="3" y="27"/>
                </a:cxn>
                <a:cxn ang="0">
                  <a:pos x="3" y="49"/>
                </a:cxn>
                <a:cxn ang="0">
                  <a:pos x="9" y="58"/>
                </a:cxn>
                <a:cxn ang="0">
                  <a:pos x="9" y="205"/>
                </a:cxn>
                <a:cxn ang="0">
                  <a:pos x="5" y="210"/>
                </a:cxn>
                <a:cxn ang="0">
                  <a:pos x="0" y="225"/>
                </a:cxn>
                <a:cxn ang="0">
                  <a:pos x="5" y="241"/>
                </a:cxn>
                <a:cxn ang="0">
                  <a:pos x="18" y="254"/>
                </a:cxn>
                <a:cxn ang="0">
                  <a:pos x="23" y="257"/>
                </a:cxn>
                <a:cxn ang="0">
                  <a:pos x="38" y="263"/>
                </a:cxn>
                <a:cxn ang="0">
                  <a:pos x="54" y="257"/>
                </a:cxn>
                <a:cxn ang="0">
                  <a:pos x="132" y="181"/>
                </a:cxn>
                <a:cxn ang="0">
                  <a:pos x="204" y="254"/>
                </a:cxn>
                <a:cxn ang="0">
                  <a:pos x="214" y="261"/>
                </a:cxn>
                <a:cxn ang="0">
                  <a:pos x="235" y="261"/>
                </a:cxn>
                <a:cxn ang="0">
                  <a:pos x="244" y="254"/>
                </a:cxn>
                <a:cxn ang="0">
                  <a:pos x="255" y="245"/>
                </a:cxn>
                <a:cxn ang="0">
                  <a:pos x="261" y="236"/>
                </a:cxn>
                <a:cxn ang="0">
                  <a:pos x="261" y="214"/>
                </a:cxn>
                <a:cxn ang="0">
                  <a:pos x="255" y="205"/>
                </a:cxn>
              </a:cxnLst>
              <a:rect l="0" t="0" r="r" b="b"/>
              <a:pathLst>
                <a:path w="262" h="263">
                  <a:moveTo>
                    <a:pt x="181" y="132"/>
                  </a:moveTo>
                  <a:lnTo>
                    <a:pt x="255" y="58"/>
                  </a:lnTo>
                  <a:lnTo>
                    <a:pt x="255" y="58"/>
                  </a:lnTo>
                  <a:lnTo>
                    <a:pt x="257" y="53"/>
                  </a:lnTo>
                  <a:lnTo>
                    <a:pt x="261" y="49"/>
                  </a:lnTo>
                  <a:lnTo>
                    <a:pt x="262" y="38"/>
                  </a:lnTo>
                  <a:lnTo>
                    <a:pt x="261" y="27"/>
                  </a:lnTo>
                  <a:lnTo>
                    <a:pt x="257" y="24"/>
                  </a:lnTo>
                  <a:lnTo>
                    <a:pt x="255" y="18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1" y="5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4" y="2"/>
                  </a:lnTo>
                  <a:lnTo>
                    <a:pt x="210" y="5"/>
                  </a:lnTo>
                  <a:lnTo>
                    <a:pt x="204" y="9"/>
                  </a:lnTo>
                  <a:lnTo>
                    <a:pt x="132" y="82"/>
                  </a:lnTo>
                  <a:lnTo>
                    <a:pt x="58" y="9"/>
                  </a:lnTo>
                  <a:lnTo>
                    <a:pt x="58" y="9"/>
                  </a:lnTo>
                  <a:lnTo>
                    <a:pt x="54" y="5"/>
                  </a:lnTo>
                  <a:lnTo>
                    <a:pt x="49" y="2"/>
                  </a:lnTo>
                  <a:lnTo>
                    <a:pt x="38" y="0"/>
                  </a:lnTo>
                  <a:lnTo>
                    <a:pt x="27" y="2"/>
                  </a:lnTo>
                  <a:lnTo>
                    <a:pt x="23" y="5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5" y="24"/>
                  </a:lnTo>
                  <a:lnTo>
                    <a:pt x="3" y="27"/>
                  </a:lnTo>
                  <a:lnTo>
                    <a:pt x="0" y="38"/>
                  </a:lnTo>
                  <a:lnTo>
                    <a:pt x="3" y="49"/>
                  </a:lnTo>
                  <a:lnTo>
                    <a:pt x="5" y="53"/>
                  </a:lnTo>
                  <a:lnTo>
                    <a:pt x="9" y="58"/>
                  </a:lnTo>
                  <a:lnTo>
                    <a:pt x="83" y="132"/>
                  </a:lnTo>
                  <a:lnTo>
                    <a:pt x="9" y="205"/>
                  </a:lnTo>
                  <a:lnTo>
                    <a:pt x="9" y="205"/>
                  </a:lnTo>
                  <a:lnTo>
                    <a:pt x="5" y="210"/>
                  </a:lnTo>
                  <a:lnTo>
                    <a:pt x="3" y="214"/>
                  </a:lnTo>
                  <a:lnTo>
                    <a:pt x="0" y="225"/>
                  </a:lnTo>
                  <a:lnTo>
                    <a:pt x="3" y="236"/>
                  </a:lnTo>
                  <a:lnTo>
                    <a:pt x="5" y="241"/>
                  </a:lnTo>
                  <a:lnTo>
                    <a:pt x="9" y="245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3" y="257"/>
                  </a:lnTo>
                  <a:lnTo>
                    <a:pt x="27" y="261"/>
                  </a:lnTo>
                  <a:lnTo>
                    <a:pt x="38" y="263"/>
                  </a:lnTo>
                  <a:lnTo>
                    <a:pt x="49" y="261"/>
                  </a:lnTo>
                  <a:lnTo>
                    <a:pt x="54" y="257"/>
                  </a:lnTo>
                  <a:lnTo>
                    <a:pt x="58" y="254"/>
                  </a:lnTo>
                  <a:lnTo>
                    <a:pt x="132" y="181"/>
                  </a:lnTo>
                  <a:lnTo>
                    <a:pt x="204" y="254"/>
                  </a:lnTo>
                  <a:lnTo>
                    <a:pt x="204" y="254"/>
                  </a:lnTo>
                  <a:lnTo>
                    <a:pt x="210" y="257"/>
                  </a:lnTo>
                  <a:lnTo>
                    <a:pt x="214" y="261"/>
                  </a:lnTo>
                  <a:lnTo>
                    <a:pt x="224" y="263"/>
                  </a:lnTo>
                  <a:lnTo>
                    <a:pt x="235" y="261"/>
                  </a:lnTo>
                  <a:lnTo>
                    <a:pt x="241" y="257"/>
                  </a:lnTo>
                  <a:lnTo>
                    <a:pt x="244" y="254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1"/>
                  </a:lnTo>
                  <a:lnTo>
                    <a:pt x="261" y="236"/>
                  </a:lnTo>
                  <a:lnTo>
                    <a:pt x="262" y="225"/>
                  </a:lnTo>
                  <a:lnTo>
                    <a:pt x="261" y="214"/>
                  </a:lnTo>
                  <a:lnTo>
                    <a:pt x="257" y="210"/>
                  </a:lnTo>
                  <a:lnTo>
                    <a:pt x="255" y="205"/>
                  </a:lnTo>
                  <a:lnTo>
                    <a:pt x="181" y="132"/>
                  </a:lnTo>
                  <a:close/>
                </a:path>
              </a:pathLst>
            </a:custGeom>
            <a:solidFill>
              <a:srgbClr val="FFC000">
                <a:alpha val="5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105">
              <a:extLst>
                <a:ext uri="{FF2B5EF4-FFF2-40B4-BE49-F238E27FC236}">
                  <a16:creationId xmlns:a16="http://schemas.microsoft.com/office/drawing/2014/main" id="{3D4BEFD7-DE23-4F04-8898-38C5BB614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525" y="6710419"/>
              <a:ext cx="393573" cy="393573"/>
            </a:xfrm>
            <a:custGeom>
              <a:avLst/>
              <a:gdLst/>
              <a:ahLst/>
              <a:cxnLst>
                <a:cxn ang="0">
                  <a:pos x="255" y="58"/>
                </a:cxn>
                <a:cxn ang="0">
                  <a:pos x="257" y="53"/>
                </a:cxn>
                <a:cxn ang="0">
                  <a:pos x="262" y="38"/>
                </a:cxn>
                <a:cxn ang="0">
                  <a:pos x="257" y="24"/>
                </a:cxn>
                <a:cxn ang="0">
                  <a:pos x="244" y="9"/>
                </a:cxn>
                <a:cxn ang="0">
                  <a:pos x="241" y="5"/>
                </a:cxn>
                <a:cxn ang="0">
                  <a:pos x="224" y="0"/>
                </a:cxn>
                <a:cxn ang="0">
                  <a:pos x="210" y="5"/>
                </a:cxn>
                <a:cxn ang="0">
                  <a:pos x="132" y="82"/>
                </a:cxn>
                <a:cxn ang="0">
                  <a:pos x="58" y="9"/>
                </a:cxn>
                <a:cxn ang="0">
                  <a:pos x="49" y="2"/>
                </a:cxn>
                <a:cxn ang="0">
                  <a:pos x="27" y="2"/>
                </a:cxn>
                <a:cxn ang="0">
                  <a:pos x="18" y="9"/>
                </a:cxn>
                <a:cxn ang="0">
                  <a:pos x="9" y="18"/>
                </a:cxn>
                <a:cxn ang="0">
                  <a:pos x="3" y="27"/>
                </a:cxn>
                <a:cxn ang="0">
                  <a:pos x="3" y="49"/>
                </a:cxn>
                <a:cxn ang="0">
                  <a:pos x="9" y="58"/>
                </a:cxn>
                <a:cxn ang="0">
                  <a:pos x="9" y="205"/>
                </a:cxn>
                <a:cxn ang="0">
                  <a:pos x="5" y="210"/>
                </a:cxn>
                <a:cxn ang="0">
                  <a:pos x="0" y="225"/>
                </a:cxn>
                <a:cxn ang="0">
                  <a:pos x="5" y="241"/>
                </a:cxn>
                <a:cxn ang="0">
                  <a:pos x="18" y="254"/>
                </a:cxn>
                <a:cxn ang="0">
                  <a:pos x="23" y="257"/>
                </a:cxn>
                <a:cxn ang="0">
                  <a:pos x="38" y="263"/>
                </a:cxn>
                <a:cxn ang="0">
                  <a:pos x="54" y="257"/>
                </a:cxn>
                <a:cxn ang="0">
                  <a:pos x="132" y="181"/>
                </a:cxn>
                <a:cxn ang="0">
                  <a:pos x="204" y="254"/>
                </a:cxn>
                <a:cxn ang="0">
                  <a:pos x="214" y="261"/>
                </a:cxn>
                <a:cxn ang="0">
                  <a:pos x="235" y="261"/>
                </a:cxn>
                <a:cxn ang="0">
                  <a:pos x="244" y="254"/>
                </a:cxn>
                <a:cxn ang="0">
                  <a:pos x="255" y="245"/>
                </a:cxn>
                <a:cxn ang="0">
                  <a:pos x="261" y="236"/>
                </a:cxn>
                <a:cxn ang="0">
                  <a:pos x="261" y="214"/>
                </a:cxn>
                <a:cxn ang="0">
                  <a:pos x="255" y="205"/>
                </a:cxn>
              </a:cxnLst>
              <a:rect l="0" t="0" r="r" b="b"/>
              <a:pathLst>
                <a:path w="262" h="263">
                  <a:moveTo>
                    <a:pt x="181" y="132"/>
                  </a:moveTo>
                  <a:lnTo>
                    <a:pt x="255" y="58"/>
                  </a:lnTo>
                  <a:lnTo>
                    <a:pt x="255" y="58"/>
                  </a:lnTo>
                  <a:lnTo>
                    <a:pt x="257" y="53"/>
                  </a:lnTo>
                  <a:lnTo>
                    <a:pt x="261" y="49"/>
                  </a:lnTo>
                  <a:lnTo>
                    <a:pt x="262" y="38"/>
                  </a:lnTo>
                  <a:lnTo>
                    <a:pt x="261" y="27"/>
                  </a:lnTo>
                  <a:lnTo>
                    <a:pt x="257" y="24"/>
                  </a:lnTo>
                  <a:lnTo>
                    <a:pt x="255" y="18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1" y="5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4" y="2"/>
                  </a:lnTo>
                  <a:lnTo>
                    <a:pt x="210" y="5"/>
                  </a:lnTo>
                  <a:lnTo>
                    <a:pt x="204" y="9"/>
                  </a:lnTo>
                  <a:lnTo>
                    <a:pt x="132" y="82"/>
                  </a:lnTo>
                  <a:lnTo>
                    <a:pt x="58" y="9"/>
                  </a:lnTo>
                  <a:lnTo>
                    <a:pt x="58" y="9"/>
                  </a:lnTo>
                  <a:lnTo>
                    <a:pt x="54" y="5"/>
                  </a:lnTo>
                  <a:lnTo>
                    <a:pt x="49" y="2"/>
                  </a:lnTo>
                  <a:lnTo>
                    <a:pt x="38" y="0"/>
                  </a:lnTo>
                  <a:lnTo>
                    <a:pt x="27" y="2"/>
                  </a:lnTo>
                  <a:lnTo>
                    <a:pt x="23" y="5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5" y="24"/>
                  </a:lnTo>
                  <a:lnTo>
                    <a:pt x="3" y="27"/>
                  </a:lnTo>
                  <a:lnTo>
                    <a:pt x="0" y="38"/>
                  </a:lnTo>
                  <a:lnTo>
                    <a:pt x="3" y="49"/>
                  </a:lnTo>
                  <a:lnTo>
                    <a:pt x="5" y="53"/>
                  </a:lnTo>
                  <a:lnTo>
                    <a:pt x="9" y="58"/>
                  </a:lnTo>
                  <a:lnTo>
                    <a:pt x="83" y="132"/>
                  </a:lnTo>
                  <a:lnTo>
                    <a:pt x="9" y="205"/>
                  </a:lnTo>
                  <a:lnTo>
                    <a:pt x="9" y="205"/>
                  </a:lnTo>
                  <a:lnTo>
                    <a:pt x="5" y="210"/>
                  </a:lnTo>
                  <a:lnTo>
                    <a:pt x="3" y="214"/>
                  </a:lnTo>
                  <a:lnTo>
                    <a:pt x="0" y="225"/>
                  </a:lnTo>
                  <a:lnTo>
                    <a:pt x="3" y="236"/>
                  </a:lnTo>
                  <a:lnTo>
                    <a:pt x="5" y="241"/>
                  </a:lnTo>
                  <a:lnTo>
                    <a:pt x="9" y="245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3" y="257"/>
                  </a:lnTo>
                  <a:lnTo>
                    <a:pt x="27" y="261"/>
                  </a:lnTo>
                  <a:lnTo>
                    <a:pt x="38" y="263"/>
                  </a:lnTo>
                  <a:lnTo>
                    <a:pt x="49" y="261"/>
                  </a:lnTo>
                  <a:lnTo>
                    <a:pt x="54" y="257"/>
                  </a:lnTo>
                  <a:lnTo>
                    <a:pt x="58" y="254"/>
                  </a:lnTo>
                  <a:lnTo>
                    <a:pt x="132" y="181"/>
                  </a:lnTo>
                  <a:lnTo>
                    <a:pt x="204" y="254"/>
                  </a:lnTo>
                  <a:lnTo>
                    <a:pt x="204" y="254"/>
                  </a:lnTo>
                  <a:lnTo>
                    <a:pt x="210" y="257"/>
                  </a:lnTo>
                  <a:lnTo>
                    <a:pt x="214" y="261"/>
                  </a:lnTo>
                  <a:lnTo>
                    <a:pt x="224" y="263"/>
                  </a:lnTo>
                  <a:lnTo>
                    <a:pt x="235" y="261"/>
                  </a:lnTo>
                  <a:lnTo>
                    <a:pt x="241" y="257"/>
                  </a:lnTo>
                  <a:lnTo>
                    <a:pt x="244" y="254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1"/>
                  </a:lnTo>
                  <a:lnTo>
                    <a:pt x="261" y="236"/>
                  </a:lnTo>
                  <a:lnTo>
                    <a:pt x="262" y="225"/>
                  </a:lnTo>
                  <a:lnTo>
                    <a:pt x="261" y="214"/>
                  </a:lnTo>
                  <a:lnTo>
                    <a:pt x="257" y="210"/>
                  </a:lnTo>
                  <a:lnTo>
                    <a:pt x="255" y="205"/>
                  </a:lnTo>
                  <a:lnTo>
                    <a:pt x="181" y="132"/>
                  </a:lnTo>
                  <a:close/>
                </a:path>
              </a:pathLst>
            </a:custGeom>
            <a:solidFill>
              <a:srgbClr val="FFC000">
                <a:alpha val="5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105">
              <a:extLst>
                <a:ext uri="{FF2B5EF4-FFF2-40B4-BE49-F238E27FC236}">
                  <a16:creationId xmlns:a16="http://schemas.microsoft.com/office/drawing/2014/main" id="{16D9B72C-C537-4BD0-9582-98021C64D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7043" y="6731222"/>
              <a:ext cx="393573" cy="393573"/>
            </a:xfrm>
            <a:custGeom>
              <a:avLst/>
              <a:gdLst/>
              <a:ahLst/>
              <a:cxnLst>
                <a:cxn ang="0">
                  <a:pos x="255" y="58"/>
                </a:cxn>
                <a:cxn ang="0">
                  <a:pos x="257" y="53"/>
                </a:cxn>
                <a:cxn ang="0">
                  <a:pos x="262" y="38"/>
                </a:cxn>
                <a:cxn ang="0">
                  <a:pos x="257" y="24"/>
                </a:cxn>
                <a:cxn ang="0">
                  <a:pos x="244" y="9"/>
                </a:cxn>
                <a:cxn ang="0">
                  <a:pos x="241" y="5"/>
                </a:cxn>
                <a:cxn ang="0">
                  <a:pos x="224" y="0"/>
                </a:cxn>
                <a:cxn ang="0">
                  <a:pos x="210" y="5"/>
                </a:cxn>
                <a:cxn ang="0">
                  <a:pos x="132" y="82"/>
                </a:cxn>
                <a:cxn ang="0">
                  <a:pos x="58" y="9"/>
                </a:cxn>
                <a:cxn ang="0">
                  <a:pos x="49" y="2"/>
                </a:cxn>
                <a:cxn ang="0">
                  <a:pos x="27" y="2"/>
                </a:cxn>
                <a:cxn ang="0">
                  <a:pos x="18" y="9"/>
                </a:cxn>
                <a:cxn ang="0">
                  <a:pos x="9" y="18"/>
                </a:cxn>
                <a:cxn ang="0">
                  <a:pos x="3" y="27"/>
                </a:cxn>
                <a:cxn ang="0">
                  <a:pos x="3" y="49"/>
                </a:cxn>
                <a:cxn ang="0">
                  <a:pos x="9" y="58"/>
                </a:cxn>
                <a:cxn ang="0">
                  <a:pos x="9" y="205"/>
                </a:cxn>
                <a:cxn ang="0">
                  <a:pos x="5" y="210"/>
                </a:cxn>
                <a:cxn ang="0">
                  <a:pos x="0" y="225"/>
                </a:cxn>
                <a:cxn ang="0">
                  <a:pos x="5" y="241"/>
                </a:cxn>
                <a:cxn ang="0">
                  <a:pos x="18" y="254"/>
                </a:cxn>
                <a:cxn ang="0">
                  <a:pos x="23" y="257"/>
                </a:cxn>
                <a:cxn ang="0">
                  <a:pos x="38" y="263"/>
                </a:cxn>
                <a:cxn ang="0">
                  <a:pos x="54" y="257"/>
                </a:cxn>
                <a:cxn ang="0">
                  <a:pos x="132" y="181"/>
                </a:cxn>
                <a:cxn ang="0">
                  <a:pos x="204" y="254"/>
                </a:cxn>
                <a:cxn ang="0">
                  <a:pos x="214" y="261"/>
                </a:cxn>
                <a:cxn ang="0">
                  <a:pos x="235" y="261"/>
                </a:cxn>
                <a:cxn ang="0">
                  <a:pos x="244" y="254"/>
                </a:cxn>
                <a:cxn ang="0">
                  <a:pos x="255" y="245"/>
                </a:cxn>
                <a:cxn ang="0">
                  <a:pos x="261" y="236"/>
                </a:cxn>
                <a:cxn ang="0">
                  <a:pos x="261" y="214"/>
                </a:cxn>
                <a:cxn ang="0">
                  <a:pos x="255" y="205"/>
                </a:cxn>
              </a:cxnLst>
              <a:rect l="0" t="0" r="r" b="b"/>
              <a:pathLst>
                <a:path w="262" h="263">
                  <a:moveTo>
                    <a:pt x="181" y="132"/>
                  </a:moveTo>
                  <a:lnTo>
                    <a:pt x="255" y="58"/>
                  </a:lnTo>
                  <a:lnTo>
                    <a:pt x="255" y="58"/>
                  </a:lnTo>
                  <a:lnTo>
                    <a:pt x="257" y="53"/>
                  </a:lnTo>
                  <a:lnTo>
                    <a:pt x="261" y="49"/>
                  </a:lnTo>
                  <a:lnTo>
                    <a:pt x="262" y="38"/>
                  </a:lnTo>
                  <a:lnTo>
                    <a:pt x="261" y="27"/>
                  </a:lnTo>
                  <a:lnTo>
                    <a:pt x="257" y="24"/>
                  </a:lnTo>
                  <a:lnTo>
                    <a:pt x="255" y="18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1" y="5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4" y="2"/>
                  </a:lnTo>
                  <a:lnTo>
                    <a:pt x="210" y="5"/>
                  </a:lnTo>
                  <a:lnTo>
                    <a:pt x="204" y="9"/>
                  </a:lnTo>
                  <a:lnTo>
                    <a:pt x="132" y="82"/>
                  </a:lnTo>
                  <a:lnTo>
                    <a:pt x="58" y="9"/>
                  </a:lnTo>
                  <a:lnTo>
                    <a:pt x="58" y="9"/>
                  </a:lnTo>
                  <a:lnTo>
                    <a:pt x="54" y="5"/>
                  </a:lnTo>
                  <a:lnTo>
                    <a:pt x="49" y="2"/>
                  </a:lnTo>
                  <a:lnTo>
                    <a:pt x="38" y="0"/>
                  </a:lnTo>
                  <a:lnTo>
                    <a:pt x="27" y="2"/>
                  </a:lnTo>
                  <a:lnTo>
                    <a:pt x="23" y="5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5" y="24"/>
                  </a:lnTo>
                  <a:lnTo>
                    <a:pt x="3" y="27"/>
                  </a:lnTo>
                  <a:lnTo>
                    <a:pt x="0" y="38"/>
                  </a:lnTo>
                  <a:lnTo>
                    <a:pt x="3" y="49"/>
                  </a:lnTo>
                  <a:lnTo>
                    <a:pt x="5" y="53"/>
                  </a:lnTo>
                  <a:lnTo>
                    <a:pt x="9" y="58"/>
                  </a:lnTo>
                  <a:lnTo>
                    <a:pt x="83" y="132"/>
                  </a:lnTo>
                  <a:lnTo>
                    <a:pt x="9" y="205"/>
                  </a:lnTo>
                  <a:lnTo>
                    <a:pt x="9" y="205"/>
                  </a:lnTo>
                  <a:lnTo>
                    <a:pt x="5" y="210"/>
                  </a:lnTo>
                  <a:lnTo>
                    <a:pt x="3" y="214"/>
                  </a:lnTo>
                  <a:lnTo>
                    <a:pt x="0" y="225"/>
                  </a:lnTo>
                  <a:lnTo>
                    <a:pt x="3" y="236"/>
                  </a:lnTo>
                  <a:lnTo>
                    <a:pt x="5" y="241"/>
                  </a:lnTo>
                  <a:lnTo>
                    <a:pt x="9" y="245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3" y="257"/>
                  </a:lnTo>
                  <a:lnTo>
                    <a:pt x="27" y="261"/>
                  </a:lnTo>
                  <a:lnTo>
                    <a:pt x="38" y="263"/>
                  </a:lnTo>
                  <a:lnTo>
                    <a:pt x="49" y="261"/>
                  </a:lnTo>
                  <a:lnTo>
                    <a:pt x="54" y="257"/>
                  </a:lnTo>
                  <a:lnTo>
                    <a:pt x="58" y="254"/>
                  </a:lnTo>
                  <a:lnTo>
                    <a:pt x="132" y="181"/>
                  </a:lnTo>
                  <a:lnTo>
                    <a:pt x="204" y="254"/>
                  </a:lnTo>
                  <a:lnTo>
                    <a:pt x="204" y="254"/>
                  </a:lnTo>
                  <a:lnTo>
                    <a:pt x="210" y="257"/>
                  </a:lnTo>
                  <a:lnTo>
                    <a:pt x="214" y="261"/>
                  </a:lnTo>
                  <a:lnTo>
                    <a:pt x="224" y="263"/>
                  </a:lnTo>
                  <a:lnTo>
                    <a:pt x="235" y="261"/>
                  </a:lnTo>
                  <a:lnTo>
                    <a:pt x="241" y="257"/>
                  </a:lnTo>
                  <a:lnTo>
                    <a:pt x="244" y="254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1"/>
                  </a:lnTo>
                  <a:lnTo>
                    <a:pt x="261" y="236"/>
                  </a:lnTo>
                  <a:lnTo>
                    <a:pt x="262" y="225"/>
                  </a:lnTo>
                  <a:lnTo>
                    <a:pt x="261" y="214"/>
                  </a:lnTo>
                  <a:lnTo>
                    <a:pt x="257" y="210"/>
                  </a:lnTo>
                  <a:lnTo>
                    <a:pt x="255" y="205"/>
                  </a:lnTo>
                  <a:lnTo>
                    <a:pt x="181" y="132"/>
                  </a:lnTo>
                  <a:close/>
                </a:path>
              </a:pathLst>
            </a:custGeom>
            <a:solidFill>
              <a:srgbClr val="FFC000">
                <a:alpha val="5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E53381EE-DD9A-429E-B748-FA98146EC85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567308" y="6250680"/>
              <a:ext cx="264068" cy="173538"/>
            </a:xfrm>
            <a:custGeom>
              <a:avLst/>
              <a:gdLst>
                <a:gd name="T0" fmla="*/ 119835 w 444"/>
                <a:gd name="T1" fmla="*/ 98900 h 337"/>
                <a:gd name="T2" fmla="*/ 119835 w 444"/>
                <a:gd name="T3" fmla="*/ 98900 h 337"/>
                <a:gd name="T4" fmla="*/ 119835 w 444"/>
                <a:gd name="T5" fmla="*/ 146337 h 337"/>
                <a:gd name="T6" fmla="*/ 199574 w 444"/>
                <a:gd name="T7" fmla="*/ 71155 h 337"/>
                <a:gd name="T8" fmla="*/ 119835 w 444"/>
                <a:gd name="T9" fmla="*/ 0 h 337"/>
                <a:gd name="T10" fmla="*/ 119835 w 444"/>
                <a:gd name="T11" fmla="*/ 43856 h 337"/>
                <a:gd name="T12" fmla="*/ 0 w 444"/>
                <a:gd name="T13" fmla="*/ 150364 h 337"/>
                <a:gd name="T14" fmla="*/ 119835 w 444"/>
                <a:gd name="T15" fmla="*/ 98900 h 3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4" h="337">
                  <a:moveTo>
                    <a:pt x="266" y="221"/>
                  </a:moveTo>
                  <a:lnTo>
                    <a:pt x="266" y="221"/>
                  </a:lnTo>
                  <a:cubicBezTo>
                    <a:pt x="266" y="327"/>
                    <a:pt x="266" y="327"/>
                    <a:pt x="266" y="327"/>
                  </a:cubicBezTo>
                  <a:cubicBezTo>
                    <a:pt x="443" y="159"/>
                    <a:pt x="443" y="159"/>
                    <a:pt x="443" y="159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45" y="98"/>
                    <a:pt x="0" y="336"/>
                    <a:pt x="0" y="336"/>
                  </a:cubicBezTo>
                  <a:cubicBezTo>
                    <a:pt x="62" y="230"/>
                    <a:pt x="151" y="221"/>
                    <a:pt x="266" y="22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C9458F12-D1C7-49F5-9342-6020C30792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65810" y="6233294"/>
              <a:ext cx="380062" cy="211628"/>
            </a:xfrm>
            <a:custGeom>
              <a:avLst/>
              <a:gdLst>
                <a:gd name="T0" fmla="*/ 79717 w 497"/>
                <a:gd name="T1" fmla="*/ 31326 h 337"/>
                <a:gd name="T2" fmla="*/ 79717 w 497"/>
                <a:gd name="T3" fmla="*/ 31326 h 337"/>
                <a:gd name="T4" fmla="*/ 79717 w 497"/>
                <a:gd name="T5" fmla="*/ 0 h 337"/>
                <a:gd name="T6" fmla="*/ 0 w 497"/>
                <a:gd name="T7" fmla="*/ 71155 h 337"/>
                <a:gd name="T8" fmla="*/ 79717 w 497"/>
                <a:gd name="T9" fmla="*/ 146337 h 337"/>
                <a:gd name="T10" fmla="*/ 79717 w 497"/>
                <a:gd name="T11" fmla="*/ 115011 h 337"/>
                <a:gd name="T12" fmla="*/ 31977 w 497"/>
                <a:gd name="T13" fmla="*/ 71155 h 337"/>
                <a:gd name="T14" fmla="*/ 79717 w 497"/>
                <a:gd name="T15" fmla="*/ 31326 h 337"/>
                <a:gd name="T16" fmla="*/ 135564 w 497"/>
                <a:gd name="T17" fmla="*/ 43856 h 337"/>
                <a:gd name="T18" fmla="*/ 135564 w 497"/>
                <a:gd name="T19" fmla="*/ 43856 h 337"/>
                <a:gd name="T20" fmla="*/ 135564 w 497"/>
                <a:gd name="T21" fmla="*/ 0 h 337"/>
                <a:gd name="T22" fmla="*/ 55847 w 497"/>
                <a:gd name="T23" fmla="*/ 71155 h 337"/>
                <a:gd name="T24" fmla="*/ 135564 w 497"/>
                <a:gd name="T25" fmla="*/ 146337 h 337"/>
                <a:gd name="T26" fmla="*/ 135564 w 497"/>
                <a:gd name="T27" fmla="*/ 98900 h 337"/>
                <a:gd name="T28" fmla="*/ 223388 w 497"/>
                <a:gd name="T29" fmla="*/ 150364 h 337"/>
                <a:gd name="T30" fmla="*/ 135564 w 497"/>
                <a:gd name="T31" fmla="*/ 43856 h 3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97" h="337">
                  <a:moveTo>
                    <a:pt x="177" y="70"/>
                  </a:moveTo>
                  <a:lnTo>
                    <a:pt x="177" y="70"/>
                  </a:lnTo>
                  <a:cubicBezTo>
                    <a:pt x="177" y="0"/>
                    <a:pt x="177" y="0"/>
                    <a:pt x="177" y="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77" y="327"/>
                    <a:pt x="177" y="327"/>
                    <a:pt x="177" y="327"/>
                  </a:cubicBezTo>
                  <a:cubicBezTo>
                    <a:pt x="177" y="257"/>
                    <a:pt x="177" y="257"/>
                    <a:pt x="177" y="257"/>
                  </a:cubicBezTo>
                  <a:cubicBezTo>
                    <a:pt x="71" y="159"/>
                    <a:pt x="71" y="159"/>
                    <a:pt x="71" y="159"/>
                  </a:cubicBezTo>
                  <a:lnTo>
                    <a:pt x="177" y="70"/>
                  </a:lnTo>
                  <a:close/>
                  <a:moveTo>
                    <a:pt x="301" y="98"/>
                  </a:moveTo>
                  <a:lnTo>
                    <a:pt x="301" y="98"/>
                  </a:lnTo>
                  <a:cubicBezTo>
                    <a:pt x="301" y="0"/>
                    <a:pt x="301" y="0"/>
                    <a:pt x="301" y="0"/>
                  </a:cubicBezTo>
                  <a:cubicBezTo>
                    <a:pt x="124" y="159"/>
                    <a:pt x="124" y="159"/>
                    <a:pt x="124" y="159"/>
                  </a:cubicBezTo>
                  <a:cubicBezTo>
                    <a:pt x="301" y="327"/>
                    <a:pt x="301" y="327"/>
                    <a:pt x="301" y="327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81" y="221"/>
                    <a:pt x="435" y="230"/>
                    <a:pt x="496" y="336"/>
                  </a:cubicBezTo>
                  <a:cubicBezTo>
                    <a:pt x="496" y="336"/>
                    <a:pt x="488" y="98"/>
                    <a:pt x="301" y="98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341F3693-9D00-49A1-8FBA-BFB3BE4F34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1786141" y="6250680"/>
              <a:ext cx="264068" cy="173538"/>
            </a:xfrm>
            <a:custGeom>
              <a:avLst/>
              <a:gdLst>
                <a:gd name="T0" fmla="*/ 119835 w 444"/>
                <a:gd name="T1" fmla="*/ 98900 h 337"/>
                <a:gd name="T2" fmla="*/ 119835 w 444"/>
                <a:gd name="T3" fmla="*/ 98900 h 337"/>
                <a:gd name="T4" fmla="*/ 119835 w 444"/>
                <a:gd name="T5" fmla="*/ 146337 h 337"/>
                <a:gd name="T6" fmla="*/ 199574 w 444"/>
                <a:gd name="T7" fmla="*/ 71155 h 337"/>
                <a:gd name="T8" fmla="*/ 119835 w 444"/>
                <a:gd name="T9" fmla="*/ 0 h 337"/>
                <a:gd name="T10" fmla="*/ 119835 w 444"/>
                <a:gd name="T11" fmla="*/ 43856 h 337"/>
                <a:gd name="T12" fmla="*/ 0 w 444"/>
                <a:gd name="T13" fmla="*/ 150364 h 337"/>
                <a:gd name="T14" fmla="*/ 119835 w 444"/>
                <a:gd name="T15" fmla="*/ 98900 h 3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4" h="337">
                  <a:moveTo>
                    <a:pt x="266" y="221"/>
                  </a:moveTo>
                  <a:lnTo>
                    <a:pt x="266" y="221"/>
                  </a:lnTo>
                  <a:cubicBezTo>
                    <a:pt x="266" y="327"/>
                    <a:pt x="266" y="327"/>
                    <a:pt x="266" y="327"/>
                  </a:cubicBezTo>
                  <a:cubicBezTo>
                    <a:pt x="443" y="159"/>
                    <a:pt x="443" y="159"/>
                    <a:pt x="443" y="159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45" y="98"/>
                    <a:pt x="0" y="336"/>
                    <a:pt x="0" y="336"/>
                  </a:cubicBezTo>
                  <a:cubicBezTo>
                    <a:pt x="62" y="230"/>
                    <a:pt x="151" y="221"/>
                    <a:pt x="266" y="22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E7FA076C-6B0E-4057-B2BC-1C60684B5D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3004975" y="6250680"/>
              <a:ext cx="264068" cy="173538"/>
            </a:xfrm>
            <a:custGeom>
              <a:avLst/>
              <a:gdLst>
                <a:gd name="T0" fmla="*/ 119835 w 444"/>
                <a:gd name="T1" fmla="*/ 98900 h 337"/>
                <a:gd name="T2" fmla="*/ 119835 w 444"/>
                <a:gd name="T3" fmla="*/ 98900 h 337"/>
                <a:gd name="T4" fmla="*/ 119835 w 444"/>
                <a:gd name="T5" fmla="*/ 146337 h 337"/>
                <a:gd name="T6" fmla="*/ 199574 w 444"/>
                <a:gd name="T7" fmla="*/ 71155 h 337"/>
                <a:gd name="T8" fmla="*/ 119835 w 444"/>
                <a:gd name="T9" fmla="*/ 0 h 337"/>
                <a:gd name="T10" fmla="*/ 119835 w 444"/>
                <a:gd name="T11" fmla="*/ 43856 h 337"/>
                <a:gd name="T12" fmla="*/ 0 w 444"/>
                <a:gd name="T13" fmla="*/ 150364 h 337"/>
                <a:gd name="T14" fmla="*/ 119835 w 444"/>
                <a:gd name="T15" fmla="*/ 98900 h 3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4" h="337">
                  <a:moveTo>
                    <a:pt x="266" y="221"/>
                  </a:moveTo>
                  <a:lnTo>
                    <a:pt x="266" y="221"/>
                  </a:lnTo>
                  <a:cubicBezTo>
                    <a:pt x="266" y="327"/>
                    <a:pt x="266" y="327"/>
                    <a:pt x="266" y="327"/>
                  </a:cubicBezTo>
                  <a:cubicBezTo>
                    <a:pt x="443" y="159"/>
                    <a:pt x="443" y="159"/>
                    <a:pt x="443" y="159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45" y="98"/>
                    <a:pt x="0" y="336"/>
                    <a:pt x="0" y="336"/>
                  </a:cubicBezTo>
                  <a:cubicBezTo>
                    <a:pt x="62" y="230"/>
                    <a:pt x="151" y="221"/>
                    <a:pt x="266" y="22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7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77054" y="504947"/>
            <a:ext cx="17104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627746" y="1151657"/>
            <a:ext cx="17104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4BFB57F-61BF-4A0C-9DC4-2F29E8D7FB49}"/>
              </a:ext>
            </a:extLst>
          </p:cNvPr>
          <p:cNvSpPr/>
          <p:nvPr/>
        </p:nvSpPr>
        <p:spPr>
          <a:xfrm>
            <a:off x="400050" y="456395"/>
            <a:ext cx="4044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Synthetic Cytotoxic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1DE8298-4EF5-410E-B6F6-BA65A69EFE96}"/>
              </a:ext>
            </a:extLst>
          </p:cNvPr>
          <p:cNvGrpSpPr/>
          <p:nvPr/>
        </p:nvGrpSpPr>
        <p:grpSpPr>
          <a:xfrm>
            <a:off x="626815" y="1561764"/>
            <a:ext cx="1958305" cy="4588035"/>
            <a:chOff x="806936" y="1486934"/>
            <a:chExt cx="2096390" cy="4911549"/>
          </a:xfrm>
        </p:grpSpPr>
        <p:grpSp>
          <p:nvGrpSpPr>
            <p:cNvPr id="32" name="Group 29">
              <a:extLst>
                <a:ext uri="{FF2B5EF4-FFF2-40B4-BE49-F238E27FC236}">
                  <a16:creationId xmlns:a16="http://schemas.microsoft.com/office/drawing/2014/main" id="{9454C8DF-9219-4E92-B5B4-3C0CEBCD6BC7}"/>
                </a:ext>
              </a:extLst>
            </p:cNvPr>
            <p:cNvGrpSpPr/>
            <p:nvPr/>
          </p:nvGrpSpPr>
          <p:grpSpPr>
            <a:xfrm>
              <a:off x="2623686" y="1527289"/>
              <a:ext cx="279640" cy="279640"/>
              <a:chOff x="2189684" y="2743470"/>
              <a:chExt cx="1659486" cy="1659486"/>
            </a:xfrm>
          </p:grpSpPr>
          <p:sp>
            <p:nvSpPr>
              <p:cNvPr id="33" name="Oval 27">
                <a:extLst>
                  <a:ext uri="{FF2B5EF4-FFF2-40B4-BE49-F238E27FC236}">
                    <a16:creationId xmlns:a16="http://schemas.microsoft.com/office/drawing/2014/main" id="{D9549C10-C09F-4DA2-8B3E-F77F1792E766}"/>
                  </a:ext>
                </a:extLst>
              </p:cNvPr>
              <p:cNvSpPr/>
              <p:nvPr/>
            </p:nvSpPr>
            <p:spPr>
              <a:xfrm>
                <a:off x="2189684" y="2743470"/>
                <a:ext cx="1659486" cy="1659486"/>
              </a:xfrm>
              <a:prstGeom prst="ellipse">
                <a:avLst/>
              </a:prstGeom>
              <a:solidFill>
                <a:srgbClr val="E7E6E6">
                  <a:lumMod val="50000"/>
                  <a:alpha val="7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Oval 28">
                <a:extLst>
                  <a:ext uri="{FF2B5EF4-FFF2-40B4-BE49-F238E27FC236}">
                    <a16:creationId xmlns:a16="http://schemas.microsoft.com/office/drawing/2014/main" id="{D6706F46-19F9-4016-9B15-2A0B04D4F736}"/>
                  </a:ext>
                </a:extLst>
              </p:cNvPr>
              <p:cNvSpPr/>
              <p:nvPr/>
            </p:nvSpPr>
            <p:spPr>
              <a:xfrm>
                <a:off x="2480420" y="3034206"/>
                <a:ext cx="1078013" cy="1078013"/>
              </a:xfrm>
              <a:prstGeom prst="ellipse">
                <a:avLst/>
              </a:prstGeom>
              <a:solidFill>
                <a:srgbClr val="E7E6E6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Group 32">
              <a:extLst>
                <a:ext uri="{FF2B5EF4-FFF2-40B4-BE49-F238E27FC236}">
                  <a16:creationId xmlns:a16="http://schemas.microsoft.com/office/drawing/2014/main" id="{776D98C3-E861-416A-9064-5E19AE6972DE}"/>
                </a:ext>
              </a:extLst>
            </p:cNvPr>
            <p:cNvGrpSpPr/>
            <p:nvPr/>
          </p:nvGrpSpPr>
          <p:grpSpPr>
            <a:xfrm>
              <a:off x="2623686" y="3050093"/>
              <a:ext cx="279640" cy="279640"/>
              <a:chOff x="2189683" y="2436478"/>
              <a:chExt cx="1659486" cy="1659486"/>
            </a:xfrm>
          </p:grpSpPr>
          <p:sp>
            <p:nvSpPr>
              <p:cNvPr id="36" name="Oval 33">
                <a:extLst>
                  <a:ext uri="{FF2B5EF4-FFF2-40B4-BE49-F238E27FC236}">
                    <a16:creationId xmlns:a16="http://schemas.microsoft.com/office/drawing/2014/main" id="{F4AC0775-BB26-4045-8D8E-7D3F1DC6AFDA}"/>
                  </a:ext>
                </a:extLst>
              </p:cNvPr>
              <p:cNvSpPr/>
              <p:nvPr/>
            </p:nvSpPr>
            <p:spPr>
              <a:xfrm>
                <a:off x="2189683" y="2436478"/>
                <a:ext cx="1659486" cy="1659486"/>
              </a:xfrm>
              <a:prstGeom prst="ellipse">
                <a:avLst/>
              </a:prstGeom>
              <a:solidFill>
                <a:srgbClr val="E7E6E6">
                  <a:lumMod val="50000"/>
                  <a:alpha val="7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Oval 34">
                <a:extLst>
                  <a:ext uri="{FF2B5EF4-FFF2-40B4-BE49-F238E27FC236}">
                    <a16:creationId xmlns:a16="http://schemas.microsoft.com/office/drawing/2014/main" id="{6EA4E403-2A74-4DBD-9EE3-99D98EA98CF5}"/>
                  </a:ext>
                </a:extLst>
              </p:cNvPr>
              <p:cNvSpPr/>
              <p:nvPr/>
            </p:nvSpPr>
            <p:spPr>
              <a:xfrm>
                <a:off x="2480419" y="2727214"/>
                <a:ext cx="1078013" cy="1078013"/>
              </a:xfrm>
              <a:prstGeom prst="ellipse">
                <a:avLst/>
              </a:prstGeom>
              <a:solidFill>
                <a:srgbClr val="E7E6E6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5">
              <a:extLst>
                <a:ext uri="{FF2B5EF4-FFF2-40B4-BE49-F238E27FC236}">
                  <a16:creationId xmlns:a16="http://schemas.microsoft.com/office/drawing/2014/main" id="{6AA032C0-8D6C-42D1-89A0-DB23AAB0D1B7}"/>
                </a:ext>
              </a:extLst>
            </p:cNvPr>
            <p:cNvGrpSpPr/>
            <p:nvPr/>
          </p:nvGrpSpPr>
          <p:grpSpPr>
            <a:xfrm>
              <a:off x="2623686" y="4624628"/>
              <a:ext cx="279640" cy="279640"/>
              <a:chOff x="2189683" y="2436478"/>
              <a:chExt cx="1659486" cy="1659486"/>
            </a:xfrm>
          </p:grpSpPr>
          <p:sp>
            <p:nvSpPr>
              <p:cNvPr id="39" name="Oval 36">
                <a:extLst>
                  <a:ext uri="{FF2B5EF4-FFF2-40B4-BE49-F238E27FC236}">
                    <a16:creationId xmlns:a16="http://schemas.microsoft.com/office/drawing/2014/main" id="{701DEE42-99D1-4825-9F1B-26111BA9870D}"/>
                  </a:ext>
                </a:extLst>
              </p:cNvPr>
              <p:cNvSpPr/>
              <p:nvPr/>
            </p:nvSpPr>
            <p:spPr>
              <a:xfrm>
                <a:off x="2189683" y="2436478"/>
                <a:ext cx="1659486" cy="1659486"/>
              </a:xfrm>
              <a:prstGeom prst="ellipse">
                <a:avLst/>
              </a:prstGeom>
              <a:solidFill>
                <a:srgbClr val="E7E6E6">
                  <a:lumMod val="50000"/>
                  <a:alpha val="7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Oval 37">
                <a:extLst>
                  <a:ext uri="{FF2B5EF4-FFF2-40B4-BE49-F238E27FC236}">
                    <a16:creationId xmlns:a16="http://schemas.microsoft.com/office/drawing/2014/main" id="{AB39FA95-C71C-4369-AF5E-C17CE33A7403}"/>
                  </a:ext>
                </a:extLst>
              </p:cNvPr>
              <p:cNvSpPr/>
              <p:nvPr/>
            </p:nvSpPr>
            <p:spPr>
              <a:xfrm>
                <a:off x="2480419" y="2727214"/>
                <a:ext cx="1078013" cy="1078013"/>
              </a:xfrm>
              <a:prstGeom prst="ellipse">
                <a:avLst/>
              </a:prstGeom>
              <a:solidFill>
                <a:srgbClr val="E7E6E6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1" name="Straight Connector 39">
              <a:extLst>
                <a:ext uri="{FF2B5EF4-FFF2-40B4-BE49-F238E27FC236}">
                  <a16:creationId xmlns:a16="http://schemas.microsoft.com/office/drawing/2014/main" id="{3EADE49D-B886-4237-8E8E-0107462B397B}"/>
                </a:ext>
              </a:extLst>
            </p:cNvPr>
            <p:cNvCxnSpPr>
              <a:stCxn id="36" idx="0"/>
              <a:endCxn id="33" idx="4"/>
            </p:cNvCxnSpPr>
            <p:nvPr/>
          </p:nvCxnSpPr>
          <p:spPr>
            <a:xfrm flipV="1">
              <a:off x="2763506" y="1806929"/>
              <a:ext cx="0" cy="1243164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2" name="Straight Connector 42">
              <a:extLst>
                <a:ext uri="{FF2B5EF4-FFF2-40B4-BE49-F238E27FC236}">
                  <a16:creationId xmlns:a16="http://schemas.microsoft.com/office/drawing/2014/main" id="{FD6FD2E3-6B78-4F83-9AA8-44C4A9996E74}"/>
                </a:ext>
              </a:extLst>
            </p:cNvPr>
            <p:cNvCxnSpPr>
              <a:stCxn id="36" idx="4"/>
              <a:endCxn id="39" idx="0"/>
            </p:cNvCxnSpPr>
            <p:nvPr/>
          </p:nvCxnSpPr>
          <p:spPr>
            <a:xfrm>
              <a:off x="2763506" y="3329733"/>
              <a:ext cx="0" cy="1294895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3" name="Straight Connector 44">
              <a:extLst>
                <a:ext uri="{FF2B5EF4-FFF2-40B4-BE49-F238E27FC236}">
                  <a16:creationId xmlns:a16="http://schemas.microsoft.com/office/drawing/2014/main" id="{87AE8C19-0865-4BC1-A135-3B7A1F287E4F}"/>
                </a:ext>
              </a:extLst>
            </p:cNvPr>
            <p:cNvCxnSpPr>
              <a:stCxn id="33" idx="4"/>
            </p:cNvCxnSpPr>
            <p:nvPr/>
          </p:nvCxnSpPr>
          <p:spPr>
            <a:xfrm>
              <a:off x="2763506" y="1806929"/>
              <a:ext cx="0" cy="326707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4" name="Straight Connector 45">
              <a:extLst>
                <a:ext uri="{FF2B5EF4-FFF2-40B4-BE49-F238E27FC236}">
                  <a16:creationId xmlns:a16="http://schemas.microsoft.com/office/drawing/2014/main" id="{52E33A1A-A288-4588-8C2B-E82EB68E107B}"/>
                </a:ext>
              </a:extLst>
            </p:cNvPr>
            <p:cNvCxnSpPr/>
            <p:nvPr/>
          </p:nvCxnSpPr>
          <p:spPr>
            <a:xfrm>
              <a:off x="2763506" y="3329733"/>
              <a:ext cx="0" cy="326707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5" name="Straight Connector 89">
              <a:extLst>
                <a:ext uri="{FF2B5EF4-FFF2-40B4-BE49-F238E27FC236}">
                  <a16:creationId xmlns:a16="http://schemas.microsoft.com/office/drawing/2014/main" id="{B4E10A45-0136-4381-ACBD-01582A57B4FE}"/>
                </a:ext>
              </a:extLst>
            </p:cNvPr>
            <p:cNvCxnSpPr>
              <a:endCxn id="52" idx="4"/>
            </p:cNvCxnSpPr>
            <p:nvPr/>
          </p:nvCxnSpPr>
          <p:spPr>
            <a:xfrm>
              <a:off x="2763506" y="4875363"/>
              <a:ext cx="0" cy="1414628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6" name="Straight Connector 90">
              <a:extLst>
                <a:ext uri="{FF2B5EF4-FFF2-40B4-BE49-F238E27FC236}">
                  <a16:creationId xmlns:a16="http://schemas.microsoft.com/office/drawing/2014/main" id="{45A30E78-3554-4505-9EF1-BC308CB1FD1E}"/>
                </a:ext>
              </a:extLst>
            </p:cNvPr>
            <p:cNvCxnSpPr/>
            <p:nvPr/>
          </p:nvCxnSpPr>
          <p:spPr>
            <a:xfrm>
              <a:off x="2763506" y="4875363"/>
              <a:ext cx="0" cy="326707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758B22D-77CE-44C0-A2CC-19B32C967EBC}"/>
                </a:ext>
              </a:extLst>
            </p:cNvPr>
            <p:cNvSpPr txBox="1"/>
            <p:nvPr/>
          </p:nvSpPr>
          <p:spPr>
            <a:xfrm>
              <a:off x="806936" y="1486934"/>
              <a:ext cx="1489535" cy="393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Background</a:t>
              </a:r>
              <a:endPara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C03538-7354-43A7-98DF-C50F2639F067}"/>
                </a:ext>
              </a:extLst>
            </p:cNvPr>
            <p:cNvSpPr txBox="1"/>
            <p:nvPr/>
          </p:nvSpPr>
          <p:spPr>
            <a:xfrm>
              <a:off x="806936" y="2969203"/>
              <a:ext cx="1106482" cy="426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Method</a:t>
              </a:r>
              <a:endPara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C695908-7091-47CF-AA1B-89E6D1421B58}"/>
                </a:ext>
              </a:extLst>
            </p:cNvPr>
            <p:cNvSpPr txBox="1"/>
            <p:nvPr/>
          </p:nvSpPr>
          <p:spPr>
            <a:xfrm>
              <a:off x="806936" y="4544021"/>
              <a:ext cx="939196" cy="426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Result</a:t>
              </a:r>
              <a:endPara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50" name="Group 29">
              <a:extLst>
                <a:ext uri="{FF2B5EF4-FFF2-40B4-BE49-F238E27FC236}">
                  <a16:creationId xmlns:a16="http://schemas.microsoft.com/office/drawing/2014/main" id="{AE5BA96C-2BA2-4537-8093-7E2B966E7A40}"/>
                </a:ext>
              </a:extLst>
            </p:cNvPr>
            <p:cNvGrpSpPr/>
            <p:nvPr/>
          </p:nvGrpSpPr>
          <p:grpSpPr>
            <a:xfrm>
              <a:off x="2623686" y="6059343"/>
              <a:ext cx="279640" cy="279640"/>
              <a:chOff x="2189684" y="2743470"/>
              <a:chExt cx="1659486" cy="1659486"/>
            </a:xfrm>
          </p:grpSpPr>
          <p:sp>
            <p:nvSpPr>
              <p:cNvPr id="51" name="Oval 27">
                <a:extLst>
                  <a:ext uri="{FF2B5EF4-FFF2-40B4-BE49-F238E27FC236}">
                    <a16:creationId xmlns:a16="http://schemas.microsoft.com/office/drawing/2014/main" id="{1CD3A2FC-CC91-4DCE-977C-DD7BA26E6DF3}"/>
                  </a:ext>
                </a:extLst>
              </p:cNvPr>
              <p:cNvSpPr/>
              <p:nvPr/>
            </p:nvSpPr>
            <p:spPr>
              <a:xfrm>
                <a:off x="2189684" y="2743470"/>
                <a:ext cx="1659486" cy="1659486"/>
              </a:xfrm>
              <a:prstGeom prst="ellipse">
                <a:avLst/>
              </a:prstGeom>
              <a:solidFill>
                <a:srgbClr val="E7E6E6">
                  <a:lumMod val="50000"/>
                  <a:alpha val="7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Oval 28">
                <a:extLst>
                  <a:ext uri="{FF2B5EF4-FFF2-40B4-BE49-F238E27FC236}">
                    <a16:creationId xmlns:a16="http://schemas.microsoft.com/office/drawing/2014/main" id="{3F2EDB52-6097-48DA-9E79-3DD2C93F4C65}"/>
                  </a:ext>
                </a:extLst>
              </p:cNvPr>
              <p:cNvSpPr/>
              <p:nvPr/>
            </p:nvSpPr>
            <p:spPr>
              <a:xfrm>
                <a:off x="2480420" y="3034206"/>
                <a:ext cx="1078013" cy="1078013"/>
              </a:xfrm>
              <a:prstGeom prst="ellipse">
                <a:avLst/>
              </a:prstGeom>
              <a:solidFill>
                <a:srgbClr val="E7E6E6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611DB6-E2D6-4D5E-91BB-DF0D01DA4BE8}"/>
                </a:ext>
              </a:extLst>
            </p:cNvPr>
            <p:cNvSpPr txBox="1"/>
            <p:nvPr/>
          </p:nvSpPr>
          <p:spPr>
            <a:xfrm>
              <a:off x="806936" y="5972414"/>
              <a:ext cx="1423986" cy="426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Discussion</a:t>
              </a:r>
              <a:endPara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207AD54-DC38-4EC9-B057-99D8FE882172}"/>
              </a:ext>
            </a:extLst>
          </p:cNvPr>
          <p:cNvSpPr txBox="1"/>
          <p:nvPr/>
        </p:nvSpPr>
        <p:spPr>
          <a:xfrm>
            <a:off x="2812332" y="1561764"/>
            <a:ext cx="3386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Cancer therapeutic agents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Concept of Synthetic Cytotoxic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A723AA-87D2-4CAE-ABCE-C2D0AE374E36}"/>
              </a:ext>
            </a:extLst>
          </p:cNvPr>
          <p:cNvSpPr txBox="1"/>
          <p:nvPr/>
        </p:nvSpPr>
        <p:spPr>
          <a:xfrm>
            <a:off x="2812332" y="3021238"/>
            <a:ext cx="4612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Drug sensitivity Database –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GDSC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The Cancer Genome Atlas –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TCGA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Inference of Synthetic Cytotoxic Interactions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99BA9D-F9E0-4FF4-B8EB-3DAE1954307C}"/>
              </a:ext>
            </a:extLst>
          </p:cNvPr>
          <p:cNvSpPr txBox="1"/>
          <p:nvPr/>
        </p:nvSpPr>
        <p:spPr>
          <a:xfrm>
            <a:off x="2812331" y="4464398"/>
            <a:ext cx="4132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Synthetic Cytotoxic Network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Prognostic effect of Synthetic Cytotoxic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800FA2-5D92-4C5A-A190-DEF4975D85CA}"/>
              </a:ext>
            </a:extLst>
          </p:cNvPr>
          <p:cNvSpPr txBox="1"/>
          <p:nvPr/>
        </p:nvSpPr>
        <p:spPr>
          <a:xfrm>
            <a:off x="2812331" y="5832997"/>
            <a:ext cx="619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Scoring system for precision medicine of chemotherapy agent</a:t>
            </a:r>
          </a:p>
        </p:txBody>
      </p:sp>
    </p:spTree>
    <p:extLst>
      <p:ext uri="{BB962C8B-B14F-4D97-AF65-F5344CB8AC3E}">
        <p14:creationId xmlns:p14="http://schemas.microsoft.com/office/powerpoint/2010/main" val="370435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9FDC0F5-56D6-4004-BA47-C238E032CB1B}"/>
              </a:ext>
            </a:extLst>
          </p:cNvPr>
          <p:cNvSpPr/>
          <p:nvPr/>
        </p:nvSpPr>
        <p:spPr>
          <a:xfrm>
            <a:off x="0" y="0"/>
            <a:ext cx="5378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BACKGROUND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Chemotherapy agent Paclitaxel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2" name="Picture 2" descr="https://www.mycancergenome.org/media/content-images/Cytotoxic_Chemotherapy_FINAL_DRAFT_1.jpg">
            <a:extLst>
              <a:ext uri="{FF2B5EF4-FFF2-40B4-BE49-F238E27FC236}">
                <a16:creationId xmlns:a16="http://schemas.microsoft.com/office/drawing/2014/main" id="{1A0485C6-95F1-4BBD-BE05-73A981D53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50" y="987229"/>
            <a:ext cx="7973679" cy="57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paclitaxel mechanism에 대한 이미지 검색결과">
            <a:extLst>
              <a:ext uri="{FF2B5EF4-FFF2-40B4-BE49-F238E27FC236}">
                <a16:creationId xmlns:a16="http://schemas.microsoft.com/office/drawing/2014/main" id="{C0F44A0C-80E4-4AA7-8D31-33EA14491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032" y="4756095"/>
            <a:ext cx="2832545" cy="192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FB793-FBC2-4A15-A59C-5E2AE3606FF7}"/>
              </a:ext>
            </a:extLst>
          </p:cNvPr>
          <p:cNvSpPr txBox="1"/>
          <p:nvPr/>
        </p:nvSpPr>
        <p:spPr>
          <a:xfrm>
            <a:off x="8120861" y="2023010"/>
            <a:ext cx="3770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 Paclitaxel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stabilize the microtubule polymer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Protect microtubule disassembly</a:t>
            </a:r>
          </a:p>
        </p:txBody>
      </p:sp>
    </p:spTree>
    <p:extLst>
      <p:ext uri="{BB962C8B-B14F-4D97-AF65-F5344CB8AC3E}">
        <p14:creationId xmlns:p14="http://schemas.microsoft.com/office/powerpoint/2010/main" val="2343896473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9FDC0F5-56D6-4004-BA47-C238E032CB1B}"/>
              </a:ext>
            </a:extLst>
          </p:cNvPr>
          <p:cNvSpPr/>
          <p:nvPr/>
        </p:nvSpPr>
        <p:spPr>
          <a:xfrm>
            <a:off x="0" y="0"/>
            <a:ext cx="5378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BACKGROUND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Chemotherapy agent Paclitaxel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CFCEBD-F2BF-4713-B460-FE7E28B2B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7" y="680164"/>
            <a:ext cx="10861585" cy="60626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46151F9-96D9-4AE6-AD16-52814A1EDCF9}"/>
              </a:ext>
            </a:extLst>
          </p:cNvPr>
          <p:cNvSpPr/>
          <p:nvPr/>
        </p:nvSpPr>
        <p:spPr>
          <a:xfrm>
            <a:off x="1440137" y="824407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Paclitaxel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085338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9FDC0F5-56D6-4004-BA47-C238E032CB1B}"/>
              </a:ext>
            </a:extLst>
          </p:cNvPr>
          <p:cNvSpPr/>
          <p:nvPr/>
        </p:nvSpPr>
        <p:spPr>
          <a:xfrm>
            <a:off x="0" y="0"/>
            <a:ext cx="5378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BACKGROUND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Chemotherapy agent Paclitaxel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7AA9D8-3E1F-44C1-9C25-C796E9A03345}"/>
              </a:ext>
            </a:extLst>
          </p:cNvPr>
          <p:cNvGrpSpPr/>
          <p:nvPr/>
        </p:nvGrpSpPr>
        <p:grpSpPr>
          <a:xfrm>
            <a:off x="7536473" y="1674747"/>
            <a:ext cx="4523734" cy="3626623"/>
            <a:chOff x="2492748" y="707569"/>
            <a:chExt cx="7206503" cy="577736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47DF024-53B8-4048-BE6A-AAB9B078D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2748" y="707569"/>
              <a:ext cx="7206503" cy="577736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27E24F3-668B-4551-A134-A0F9AD3FA59B}"/>
                </a:ext>
              </a:extLst>
            </p:cNvPr>
            <p:cNvSpPr/>
            <p:nvPr/>
          </p:nvSpPr>
          <p:spPr>
            <a:xfrm>
              <a:off x="3268937" y="1323171"/>
              <a:ext cx="12490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Paclitaxel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9F5E247-9F9C-4464-AA91-4B988416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93" y="2057542"/>
            <a:ext cx="7199396" cy="46841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3708DA7-C47F-44F2-997F-DBABC8583D88}"/>
              </a:ext>
            </a:extLst>
          </p:cNvPr>
          <p:cNvSpPr/>
          <p:nvPr/>
        </p:nvSpPr>
        <p:spPr>
          <a:xfrm>
            <a:off x="1563525" y="1641191"/>
            <a:ext cx="4430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IC50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distribution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for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Paclitaxel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by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tissue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type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903109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9FDC0F5-56D6-4004-BA47-C238E032CB1B}"/>
              </a:ext>
            </a:extLst>
          </p:cNvPr>
          <p:cNvSpPr/>
          <p:nvPr/>
        </p:nvSpPr>
        <p:spPr>
          <a:xfrm>
            <a:off x="0" y="0"/>
            <a:ext cx="54325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BACKGROUND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Targeted agents (e.g.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Gefitinib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6EF6D7-5BFF-4E76-B566-9740DCCE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22" y="3623788"/>
            <a:ext cx="2511616" cy="28296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87834EF-EFC9-4888-8712-4C73D1CD4CC7}"/>
              </a:ext>
            </a:extLst>
          </p:cNvPr>
          <p:cNvSpPr/>
          <p:nvPr/>
        </p:nvSpPr>
        <p:spPr>
          <a:xfrm>
            <a:off x="480435" y="1414031"/>
            <a:ext cx="40503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Drugs targeted at pathways, processes and physiology which are uniquely disrupted in cancer cells: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Receptors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Genes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Angiogenesis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Tumor pH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B0855F-0F4F-497E-84B2-7DCA0DB3D386}"/>
              </a:ext>
            </a:extLst>
          </p:cNvPr>
          <p:cNvSpPr/>
          <p:nvPr/>
        </p:nvSpPr>
        <p:spPr>
          <a:xfrm>
            <a:off x="480435" y="1044699"/>
            <a:ext cx="4517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Targeted Drug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CF1790-6F9B-4EA0-A21A-AB2C31046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396" y="1997065"/>
            <a:ext cx="7931754" cy="46841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03DD8C-0BBA-445B-8E2A-35F18FEE00CD}"/>
              </a:ext>
            </a:extLst>
          </p:cNvPr>
          <p:cNvSpPr/>
          <p:nvPr/>
        </p:nvSpPr>
        <p:spPr>
          <a:xfrm>
            <a:off x="4743712" y="2245027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Gefitinib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9282296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9FDC0F5-56D6-4004-BA47-C238E032CB1B}"/>
              </a:ext>
            </a:extLst>
          </p:cNvPr>
          <p:cNvSpPr/>
          <p:nvPr/>
        </p:nvSpPr>
        <p:spPr>
          <a:xfrm>
            <a:off x="0" y="0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BACKGROUND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GDSC Database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FF2E71-49FE-4965-9745-C153B11E3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576" y="7977"/>
            <a:ext cx="6893424" cy="68500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F578C6-B949-45A3-A68E-6DB87D5E2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" y="1374403"/>
            <a:ext cx="5146014" cy="2569079"/>
          </a:xfrm>
          <a:prstGeom prst="rect">
            <a:avLst/>
          </a:prstGeom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E77408EF-59B2-49C1-8D2C-BB4EB08F578B}"/>
              </a:ext>
            </a:extLst>
          </p:cNvPr>
          <p:cNvSpPr/>
          <p:nvPr/>
        </p:nvSpPr>
        <p:spPr>
          <a:xfrm>
            <a:off x="32327" y="4199057"/>
            <a:ext cx="5115498" cy="26008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604020202020204" charset="0"/>
              <a:ea typeface="+mn-ea"/>
              <a:cs typeface="+mn-cs"/>
            </a:endParaRPr>
          </a:p>
        </p:txBody>
      </p:sp>
      <p:grpSp>
        <p:nvGrpSpPr>
          <p:cNvPr id="13" name="Group 17">
            <a:extLst>
              <a:ext uri="{FF2B5EF4-FFF2-40B4-BE49-F238E27FC236}">
                <a16:creationId xmlns:a16="http://schemas.microsoft.com/office/drawing/2014/main" id="{B1C1898C-1971-4352-AD9B-2450DADB5FB7}"/>
              </a:ext>
            </a:extLst>
          </p:cNvPr>
          <p:cNvGrpSpPr/>
          <p:nvPr/>
        </p:nvGrpSpPr>
        <p:grpSpPr>
          <a:xfrm>
            <a:off x="316105" y="4450621"/>
            <a:ext cx="4658213" cy="2091730"/>
            <a:chOff x="1121976" y="4612496"/>
            <a:chExt cx="5781497" cy="1426005"/>
          </a:xfrm>
        </p:grpSpPr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2EE05FD8-2D7F-4F82-BE69-A8BADA199DB9}"/>
                </a:ext>
              </a:extLst>
            </p:cNvPr>
            <p:cNvSpPr/>
            <p:nvPr/>
          </p:nvSpPr>
          <p:spPr>
            <a:xfrm>
              <a:off x="1121976" y="5087920"/>
              <a:ext cx="5781497" cy="95058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 panose="020B0604020202020204" charset="0"/>
                  <a:ea typeface="+mn-ea"/>
                  <a:cs typeface="+mn-cs"/>
                </a:rPr>
                <a:t>cancer-driven alterations can be mapped onto 1,001 molecularly annotated human cancer cell lines and correlated with sensitivity to 265 drugs.</a:t>
              </a:r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21902715-BC11-4038-929E-9942CD3DCCF8}"/>
                </a:ext>
              </a:extLst>
            </p:cNvPr>
            <p:cNvSpPr/>
            <p:nvPr/>
          </p:nvSpPr>
          <p:spPr>
            <a:xfrm>
              <a:off x="1121976" y="4612496"/>
              <a:ext cx="5781497" cy="24763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 panose="020B0604020202020204" charset="0"/>
                  <a:ea typeface="+mn-ea"/>
                  <a:cs typeface="+mn-cs"/>
                </a:rPr>
                <a:t>GDSC Database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60402020202020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996602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A787DB-2436-4F0F-BEA0-FCA42E762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84214"/>
            <a:ext cx="12192000" cy="5673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B4401E3-DD1A-4D44-869A-017E4710DC23}"/>
              </a:ext>
            </a:extLst>
          </p:cNvPr>
          <p:cNvSpPr/>
          <p:nvPr/>
        </p:nvSpPr>
        <p:spPr>
          <a:xfrm>
            <a:off x="0" y="0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BACKGROUND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GDSC Database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41DB1E-D5F9-41FF-832A-7B8071D97C72}"/>
              </a:ext>
            </a:extLst>
          </p:cNvPr>
          <p:cNvSpPr/>
          <p:nvPr/>
        </p:nvSpPr>
        <p:spPr>
          <a:xfrm>
            <a:off x="65365" y="814882"/>
            <a:ext cx="8139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Prediction of drug response using genomic data – (Working only in targeted agents)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395C08-A6D2-42F8-B283-2789C1A67119}"/>
              </a:ext>
            </a:extLst>
          </p:cNvPr>
          <p:cNvSpPr/>
          <p:nvPr/>
        </p:nvSpPr>
        <p:spPr>
          <a:xfrm>
            <a:off x="3113523" y="1597737"/>
            <a:ext cx="6206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 panose="020B0604030504040204" pitchFamily="34" charset="0"/>
                <a:ea typeface="맑은 고딕" panose="020B0503020000020004" pitchFamily="50" charset="-127"/>
                <a:cs typeface="+mn-cs"/>
              </a:rPr>
              <a:t>MDM2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F21EF4-D61A-41EF-A894-39D7F35D2A6A}"/>
              </a:ext>
            </a:extLst>
          </p:cNvPr>
          <p:cNvSpPr/>
          <p:nvPr/>
        </p:nvSpPr>
        <p:spPr>
          <a:xfrm>
            <a:off x="3114628" y="1825791"/>
            <a:ext cx="5357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 panose="020B0604030504040204" pitchFamily="34" charset="0"/>
                <a:ea typeface="맑은 고딕" panose="020B0503020000020004" pitchFamily="50" charset="-127"/>
                <a:cs typeface="+mn-cs"/>
              </a:rPr>
              <a:t>TP53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430DE4-FF81-4268-8AAF-9DA05A075254}"/>
              </a:ext>
            </a:extLst>
          </p:cNvPr>
          <p:cNvSpPr/>
          <p:nvPr/>
        </p:nvSpPr>
        <p:spPr>
          <a:xfrm>
            <a:off x="3104209" y="2203512"/>
            <a:ext cx="5565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 panose="020B0604030504040204" pitchFamily="34" charset="0"/>
                <a:ea typeface="맑은 고딕" panose="020B0503020000020004" pitchFamily="50" charset="-127"/>
                <a:cs typeface="+mn-cs"/>
              </a:rPr>
              <a:t>BRAF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882D1B-8E0C-42BA-9186-F2B2BF2769A5}"/>
              </a:ext>
            </a:extLst>
          </p:cNvPr>
          <p:cNvSpPr/>
          <p:nvPr/>
        </p:nvSpPr>
        <p:spPr>
          <a:xfrm>
            <a:off x="3080965" y="3794176"/>
            <a:ext cx="5822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 panose="020B0604030504040204" pitchFamily="34" charset="0"/>
                <a:ea typeface="맑은 고딕" panose="020B0503020000020004" pitchFamily="50" charset="-127"/>
                <a:cs typeface="+mn-cs"/>
              </a:rPr>
              <a:t>MAPK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117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B79F4200-B515-4A23-A622-29AB046B59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105757"/>
              </p:ext>
            </p:extLst>
          </p:nvPr>
        </p:nvGraphicFramePr>
        <p:xfrm>
          <a:off x="1483066" y="1066019"/>
          <a:ext cx="9225868" cy="5358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54" name="비트맵 이미지" r:id="rId3" imgW="11163240" imgH="6483240" progId="Paint.Picture">
                  <p:embed/>
                </p:oleObj>
              </mc:Choice>
              <mc:Fallback>
                <p:oleObj name="비트맵 이미지" r:id="rId3" imgW="11163240" imgH="64832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3066" y="1066019"/>
                        <a:ext cx="9225868" cy="5358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B888F8C1-25E7-4D84-BA9C-2EAC8B128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1342383" cy="58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/>
                </a:solidFill>
              </a:rPr>
              <a:t>1. </a:t>
            </a:r>
            <a:r>
              <a:rPr lang="ko-KR" altLang="en-US" sz="3200" dirty="0">
                <a:solidFill>
                  <a:schemeClr val="accent1"/>
                </a:solidFill>
              </a:rPr>
              <a:t>논문검색</a:t>
            </a:r>
            <a:endParaRPr lang="en-US" altLang="ko-KR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1716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74ACDD-EE14-42D5-BEA8-77FAB2785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56" y="264854"/>
            <a:ext cx="5844851" cy="215743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00439EA-B274-409C-8CC9-4BAC77CD0B84}"/>
              </a:ext>
            </a:extLst>
          </p:cNvPr>
          <p:cNvGrpSpPr/>
          <p:nvPr/>
        </p:nvGrpSpPr>
        <p:grpSpPr>
          <a:xfrm>
            <a:off x="1023858" y="2367252"/>
            <a:ext cx="8890145" cy="4286607"/>
            <a:chOff x="1023858" y="2367252"/>
            <a:chExt cx="8890145" cy="428660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BF8DBCC-421C-4F0C-85EB-16E4F7FD3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3858" y="2367252"/>
              <a:ext cx="8837997" cy="4286607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EAE5829-3516-4C58-977E-A4E081588418}"/>
                </a:ext>
              </a:extLst>
            </p:cNvPr>
            <p:cNvGrpSpPr/>
            <p:nvPr/>
          </p:nvGrpSpPr>
          <p:grpSpPr>
            <a:xfrm>
              <a:off x="6590454" y="2836506"/>
              <a:ext cx="3323549" cy="485775"/>
              <a:chOff x="6376946" y="2836506"/>
              <a:chExt cx="4021494" cy="485775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212C28F4-C77A-49FE-AAE8-2D9FB44927F0}"/>
                  </a:ext>
                </a:extLst>
              </p:cNvPr>
              <p:cNvCxnSpPr/>
              <p:nvPr/>
            </p:nvCxnSpPr>
            <p:spPr>
              <a:xfrm>
                <a:off x="6376946" y="2836506"/>
                <a:ext cx="4021494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462D69AA-FB51-421A-86D2-6937CEF38FC7}"/>
                  </a:ext>
                </a:extLst>
              </p:cNvPr>
              <p:cNvCxnSpPr/>
              <p:nvPr/>
            </p:nvCxnSpPr>
            <p:spPr>
              <a:xfrm>
                <a:off x="6376946" y="2988906"/>
                <a:ext cx="4021494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7B07C55A-74D1-4318-9C5B-7FEA12B72C19}"/>
                  </a:ext>
                </a:extLst>
              </p:cNvPr>
              <p:cNvCxnSpPr/>
              <p:nvPr/>
            </p:nvCxnSpPr>
            <p:spPr>
              <a:xfrm>
                <a:off x="6376946" y="3322281"/>
                <a:ext cx="4021494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34B492-A17D-482D-B3BE-7A8969B6D918}"/>
              </a:ext>
            </a:extLst>
          </p:cNvPr>
          <p:cNvSpPr/>
          <p:nvPr/>
        </p:nvSpPr>
        <p:spPr>
          <a:xfrm>
            <a:off x="0" y="0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BACKGROUND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GDSC Database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0776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2E6F70-B064-4FD3-9AFA-DC84C85F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6" y="1395599"/>
            <a:ext cx="5132678" cy="44141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5118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BACKGROUND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Negative Genetic Interaction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43281D-D337-4E01-9EE4-2C6690D2A306}"/>
              </a:ext>
            </a:extLst>
          </p:cNvPr>
          <p:cNvSpPr/>
          <p:nvPr/>
        </p:nvSpPr>
        <p:spPr>
          <a:xfrm>
            <a:off x="6941331" y="1681108"/>
            <a:ext cx="36984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Synthetic approach Therapeutic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e.g. PARP1 inhibitor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78F858-82B3-4E7B-BA81-1B5C50B35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260" y="2517922"/>
            <a:ext cx="6200585" cy="32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622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4273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BACKGROUND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Synthetic Cytotoxic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212ABF-6BB8-4E67-BEF7-AA19A1851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199" y="3392143"/>
            <a:ext cx="4903473" cy="2833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E343B6-0AE6-4384-A4A1-EFC5A9E3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965" y="1004745"/>
            <a:ext cx="6886832" cy="169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338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4003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BACKGROUND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Aim of the study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DA155E-9556-42A6-8257-DE38C971F517}"/>
              </a:ext>
            </a:extLst>
          </p:cNvPr>
          <p:cNvSpPr/>
          <p:nvPr/>
        </p:nvSpPr>
        <p:spPr>
          <a:xfrm>
            <a:off x="399903" y="4618058"/>
            <a:ext cx="107945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+mn-cs"/>
              </a:rPr>
              <a:t>development of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+mn-cs"/>
              </a:rPr>
              <a:t>computational method to infer synthetic cytotoxic pairs.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+mn-cs"/>
              </a:rPr>
              <a:t>External validation by prognostic effect in TCGA.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FF8197-0E39-472B-BE43-2F06A1B3E156}"/>
              </a:ext>
            </a:extLst>
          </p:cNvPr>
          <p:cNvGrpSpPr/>
          <p:nvPr/>
        </p:nvGrpSpPr>
        <p:grpSpPr>
          <a:xfrm>
            <a:off x="747231" y="1805508"/>
            <a:ext cx="6149972" cy="2126871"/>
            <a:chOff x="747231" y="1805508"/>
            <a:chExt cx="4694423" cy="1623492"/>
          </a:xfrm>
        </p:grpSpPr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0BA18BCE-C296-401A-9C0A-D1A50EFD1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466" y="1805508"/>
              <a:ext cx="488197" cy="490206"/>
            </a:xfrm>
            <a:custGeom>
              <a:avLst/>
              <a:gdLst>
                <a:gd name="T0" fmla="*/ 48626 w 238"/>
                <a:gd name="T1" fmla="*/ 343407 h 238"/>
                <a:gd name="T2" fmla="*/ 43763 w 238"/>
                <a:gd name="T3" fmla="*/ 338524 h 238"/>
                <a:gd name="T4" fmla="*/ 43763 w 238"/>
                <a:gd name="T5" fmla="*/ 177400 h 238"/>
                <a:gd name="T6" fmla="*/ 176673 w 238"/>
                <a:gd name="T7" fmla="*/ 43943 h 238"/>
                <a:gd name="T8" fmla="*/ 337137 w 238"/>
                <a:gd name="T9" fmla="*/ 43943 h 238"/>
                <a:gd name="T10" fmla="*/ 342000 w 238"/>
                <a:gd name="T11" fmla="*/ 48826 h 238"/>
                <a:gd name="T12" fmla="*/ 342000 w 238"/>
                <a:gd name="T13" fmla="*/ 209950 h 238"/>
                <a:gd name="T14" fmla="*/ 209090 w 238"/>
                <a:gd name="T15" fmla="*/ 343407 h 238"/>
                <a:gd name="T16" fmla="*/ 48626 w 238"/>
                <a:gd name="T17" fmla="*/ 343407 h 238"/>
                <a:gd name="T18" fmla="*/ 247991 w 238"/>
                <a:gd name="T19" fmla="*/ 249011 h 238"/>
                <a:gd name="T20" fmla="*/ 137773 w 238"/>
                <a:gd name="T21" fmla="*/ 138339 h 238"/>
                <a:gd name="T22" fmla="*/ 71318 w 238"/>
                <a:gd name="T23" fmla="*/ 205068 h 238"/>
                <a:gd name="T24" fmla="*/ 71318 w 238"/>
                <a:gd name="T25" fmla="*/ 310857 h 238"/>
                <a:gd name="T26" fmla="*/ 76180 w 238"/>
                <a:gd name="T27" fmla="*/ 315739 h 238"/>
                <a:gd name="T28" fmla="*/ 181536 w 238"/>
                <a:gd name="T29" fmla="*/ 315739 h 238"/>
                <a:gd name="T30" fmla="*/ 247991 w 238"/>
                <a:gd name="T31" fmla="*/ 249011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8" h="238">
                  <a:moveTo>
                    <a:pt x="30" y="211"/>
                  </a:moveTo>
                  <a:cubicBezTo>
                    <a:pt x="27" y="208"/>
                    <a:pt x="27" y="208"/>
                    <a:pt x="27" y="208"/>
                  </a:cubicBezTo>
                  <a:cubicBezTo>
                    <a:pt x="0" y="181"/>
                    <a:pt x="0" y="136"/>
                    <a:pt x="27" y="109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36" y="0"/>
                    <a:pt x="181" y="0"/>
                    <a:pt x="208" y="27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38" y="57"/>
                    <a:pt x="238" y="102"/>
                    <a:pt x="211" y="129"/>
                  </a:cubicBezTo>
                  <a:cubicBezTo>
                    <a:pt x="129" y="211"/>
                    <a:pt x="129" y="211"/>
                    <a:pt x="129" y="211"/>
                  </a:cubicBezTo>
                  <a:cubicBezTo>
                    <a:pt x="102" y="238"/>
                    <a:pt x="57" y="238"/>
                    <a:pt x="30" y="211"/>
                  </a:cubicBezTo>
                  <a:moveTo>
                    <a:pt x="153" y="153"/>
                  </a:moveTo>
                  <a:cubicBezTo>
                    <a:pt x="85" y="85"/>
                    <a:pt x="85" y="85"/>
                    <a:pt x="85" y="85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26" y="144"/>
                    <a:pt x="26" y="173"/>
                    <a:pt x="44" y="191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65" y="212"/>
                    <a:pt x="94" y="212"/>
                    <a:pt x="112" y="194"/>
                  </a:cubicBezTo>
                  <a:lnTo>
                    <a:pt x="153" y="1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모서리가 둥근 직사각형 2">
              <a:extLst>
                <a:ext uri="{FF2B5EF4-FFF2-40B4-BE49-F238E27FC236}">
                  <a16:creationId xmlns:a16="http://schemas.microsoft.com/office/drawing/2014/main" id="{AEFBBE2E-3759-4CCA-A352-01883289B063}"/>
                </a:ext>
              </a:extLst>
            </p:cNvPr>
            <p:cNvSpPr/>
            <p:nvPr/>
          </p:nvSpPr>
          <p:spPr>
            <a:xfrm>
              <a:off x="747231" y="2965374"/>
              <a:ext cx="1037924" cy="463626"/>
            </a:xfrm>
            <a:prstGeom prst="round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모서리가 둥근 직사각형 19">
              <a:extLst>
                <a:ext uri="{FF2B5EF4-FFF2-40B4-BE49-F238E27FC236}">
                  <a16:creationId xmlns:a16="http://schemas.microsoft.com/office/drawing/2014/main" id="{A4C8EC74-8F87-4640-9E60-C8760301417E}"/>
                </a:ext>
              </a:extLst>
            </p:cNvPr>
            <p:cNvSpPr/>
            <p:nvPr/>
          </p:nvSpPr>
          <p:spPr>
            <a:xfrm>
              <a:off x="824872" y="3031808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모서리가 둥근 직사각형 20">
              <a:extLst>
                <a:ext uri="{FF2B5EF4-FFF2-40B4-BE49-F238E27FC236}">
                  <a16:creationId xmlns:a16="http://schemas.microsoft.com/office/drawing/2014/main" id="{0745E72C-179B-4DEE-8264-30FC6A63C635}"/>
                </a:ext>
              </a:extLst>
            </p:cNvPr>
            <p:cNvSpPr/>
            <p:nvPr/>
          </p:nvSpPr>
          <p:spPr>
            <a:xfrm>
              <a:off x="1296565" y="3027367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6BE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BEC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15D20C3-6AE0-49CE-8F01-052C3760B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1299" y="1805508"/>
              <a:ext cx="488197" cy="490206"/>
            </a:xfrm>
            <a:custGeom>
              <a:avLst/>
              <a:gdLst>
                <a:gd name="T0" fmla="*/ 48626 w 238"/>
                <a:gd name="T1" fmla="*/ 343407 h 238"/>
                <a:gd name="T2" fmla="*/ 43763 w 238"/>
                <a:gd name="T3" fmla="*/ 338524 h 238"/>
                <a:gd name="T4" fmla="*/ 43763 w 238"/>
                <a:gd name="T5" fmla="*/ 177400 h 238"/>
                <a:gd name="T6" fmla="*/ 176673 w 238"/>
                <a:gd name="T7" fmla="*/ 43943 h 238"/>
                <a:gd name="T8" fmla="*/ 337137 w 238"/>
                <a:gd name="T9" fmla="*/ 43943 h 238"/>
                <a:gd name="T10" fmla="*/ 342000 w 238"/>
                <a:gd name="T11" fmla="*/ 48826 h 238"/>
                <a:gd name="T12" fmla="*/ 342000 w 238"/>
                <a:gd name="T13" fmla="*/ 209950 h 238"/>
                <a:gd name="T14" fmla="*/ 209090 w 238"/>
                <a:gd name="T15" fmla="*/ 343407 h 238"/>
                <a:gd name="T16" fmla="*/ 48626 w 238"/>
                <a:gd name="T17" fmla="*/ 343407 h 238"/>
                <a:gd name="T18" fmla="*/ 247991 w 238"/>
                <a:gd name="T19" fmla="*/ 249011 h 238"/>
                <a:gd name="T20" fmla="*/ 137773 w 238"/>
                <a:gd name="T21" fmla="*/ 138339 h 238"/>
                <a:gd name="T22" fmla="*/ 71318 w 238"/>
                <a:gd name="T23" fmla="*/ 205068 h 238"/>
                <a:gd name="T24" fmla="*/ 71318 w 238"/>
                <a:gd name="T25" fmla="*/ 310857 h 238"/>
                <a:gd name="T26" fmla="*/ 76180 w 238"/>
                <a:gd name="T27" fmla="*/ 315739 h 238"/>
                <a:gd name="T28" fmla="*/ 181536 w 238"/>
                <a:gd name="T29" fmla="*/ 315739 h 238"/>
                <a:gd name="T30" fmla="*/ 247991 w 238"/>
                <a:gd name="T31" fmla="*/ 249011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8" h="238">
                  <a:moveTo>
                    <a:pt x="30" y="211"/>
                  </a:moveTo>
                  <a:cubicBezTo>
                    <a:pt x="27" y="208"/>
                    <a:pt x="27" y="208"/>
                    <a:pt x="27" y="208"/>
                  </a:cubicBezTo>
                  <a:cubicBezTo>
                    <a:pt x="0" y="181"/>
                    <a:pt x="0" y="136"/>
                    <a:pt x="27" y="109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36" y="0"/>
                    <a:pt x="181" y="0"/>
                    <a:pt x="208" y="27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38" y="57"/>
                    <a:pt x="238" y="102"/>
                    <a:pt x="211" y="129"/>
                  </a:cubicBezTo>
                  <a:cubicBezTo>
                    <a:pt x="129" y="211"/>
                    <a:pt x="129" y="211"/>
                    <a:pt x="129" y="211"/>
                  </a:cubicBezTo>
                  <a:cubicBezTo>
                    <a:pt x="102" y="238"/>
                    <a:pt x="57" y="238"/>
                    <a:pt x="30" y="211"/>
                  </a:cubicBezTo>
                  <a:moveTo>
                    <a:pt x="153" y="153"/>
                  </a:moveTo>
                  <a:cubicBezTo>
                    <a:pt x="85" y="85"/>
                    <a:pt x="85" y="85"/>
                    <a:pt x="85" y="85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26" y="144"/>
                    <a:pt x="26" y="173"/>
                    <a:pt x="44" y="191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65" y="212"/>
                    <a:pt x="94" y="212"/>
                    <a:pt x="112" y="194"/>
                  </a:cubicBezTo>
                  <a:lnTo>
                    <a:pt x="153" y="1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모서리가 둥근 직사각형 25">
              <a:extLst>
                <a:ext uri="{FF2B5EF4-FFF2-40B4-BE49-F238E27FC236}">
                  <a16:creationId xmlns:a16="http://schemas.microsoft.com/office/drawing/2014/main" id="{64F2386A-2568-4BC0-AE0D-F0FC8AFD936F}"/>
                </a:ext>
              </a:extLst>
            </p:cNvPr>
            <p:cNvSpPr/>
            <p:nvPr/>
          </p:nvSpPr>
          <p:spPr>
            <a:xfrm>
              <a:off x="1966064" y="2965374"/>
              <a:ext cx="1037924" cy="463626"/>
            </a:xfrm>
            <a:prstGeom prst="round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모서리가 둥근 직사각형 26">
              <a:extLst>
                <a:ext uri="{FF2B5EF4-FFF2-40B4-BE49-F238E27FC236}">
                  <a16:creationId xmlns:a16="http://schemas.microsoft.com/office/drawing/2014/main" id="{CE5FF4A1-6476-49E3-B9B6-682ED07CBE4D}"/>
                </a:ext>
              </a:extLst>
            </p:cNvPr>
            <p:cNvSpPr/>
            <p:nvPr/>
          </p:nvSpPr>
          <p:spPr>
            <a:xfrm>
              <a:off x="2043705" y="3031808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모서리가 둥근 직사각형 27">
              <a:extLst>
                <a:ext uri="{FF2B5EF4-FFF2-40B4-BE49-F238E27FC236}">
                  <a16:creationId xmlns:a16="http://schemas.microsoft.com/office/drawing/2014/main" id="{0DBB8B80-9484-4ADD-83FD-73F70F4CDEEC}"/>
                </a:ext>
              </a:extLst>
            </p:cNvPr>
            <p:cNvSpPr/>
            <p:nvPr/>
          </p:nvSpPr>
          <p:spPr>
            <a:xfrm>
              <a:off x="2515398" y="3027367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6BE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BEC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DBF3F075-A894-4D28-AD33-4D84C2D6E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0132" y="1805508"/>
              <a:ext cx="488197" cy="490206"/>
            </a:xfrm>
            <a:custGeom>
              <a:avLst/>
              <a:gdLst>
                <a:gd name="T0" fmla="*/ 48626 w 238"/>
                <a:gd name="T1" fmla="*/ 343407 h 238"/>
                <a:gd name="T2" fmla="*/ 43763 w 238"/>
                <a:gd name="T3" fmla="*/ 338524 h 238"/>
                <a:gd name="T4" fmla="*/ 43763 w 238"/>
                <a:gd name="T5" fmla="*/ 177400 h 238"/>
                <a:gd name="T6" fmla="*/ 176673 w 238"/>
                <a:gd name="T7" fmla="*/ 43943 h 238"/>
                <a:gd name="T8" fmla="*/ 337137 w 238"/>
                <a:gd name="T9" fmla="*/ 43943 h 238"/>
                <a:gd name="T10" fmla="*/ 342000 w 238"/>
                <a:gd name="T11" fmla="*/ 48826 h 238"/>
                <a:gd name="T12" fmla="*/ 342000 w 238"/>
                <a:gd name="T13" fmla="*/ 209950 h 238"/>
                <a:gd name="T14" fmla="*/ 209090 w 238"/>
                <a:gd name="T15" fmla="*/ 343407 h 238"/>
                <a:gd name="T16" fmla="*/ 48626 w 238"/>
                <a:gd name="T17" fmla="*/ 343407 h 238"/>
                <a:gd name="T18" fmla="*/ 247991 w 238"/>
                <a:gd name="T19" fmla="*/ 249011 h 238"/>
                <a:gd name="T20" fmla="*/ 137773 w 238"/>
                <a:gd name="T21" fmla="*/ 138339 h 238"/>
                <a:gd name="T22" fmla="*/ 71318 w 238"/>
                <a:gd name="T23" fmla="*/ 205068 h 238"/>
                <a:gd name="T24" fmla="*/ 71318 w 238"/>
                <a:gd name="T25" fmla="*/ 310857 h 238"/>
                <a:gd name="T26" fmla="*/ 76180 w 238"/>
                <a:gd name="T27" fmla="*/ 315739 h 238"/>
                <a:gd name="T28" fmla="*/ 181536 w 238"/>
                <a:gd name="T29" fmla="*/ 315739 h 238"/>
                <a:gd name="T30" fmla="*/ 247991 w 238"/>
                <a:gd name="T31" fmla="*/ 249011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8" h="238">
                  <a:moveTo>
                    <a:pt x="30" y="211"/>
                  </a:moveTo>
                  <a:cubicBezTo>
                    <a:pt x="27" y="208"/>
                    <a:pt x="27" y="208"/>
                    <a:pt x="27" y="208"/>
                  </a:cubicBezTo>
                  <a:cubicBezTo>
                    <a:pt x="0" y="181"/>
                    <a:pt x="0" y="136"/>
                    <a:pt x="27" y="109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36" y="0"/>
                    <a:pt x="181" y="0"/>
                    <a:pt x="208" y="27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38" y="57"/>
                    <a:pt x="238" y="102"/>
                    <a:pt x="211" y="129"/>
                  </a:cubicBezTo>
                  <a:cubicBezTo>
                    <a:pt x="129" y="211"/>
                    <a:pt x="129" y="211"/>
                    <a:pt x="129" y="211"/>
                  </a:cubicBezTo>
                  <a:cubicBezTo>
                    <a:pt x="102" y="238"/>
                    <a:pt x="57" y="238"/>
                    <a:pt x="30" y="211"/>
                  </a:cubicBezTo>
                  <a:moveTo>
                    <a:pt x="153" y="153"/>
                  </a:moveTo>
                  <a:cubicBezTo>
                    <a:pt x="85" y="85"/>
                    <a:pt x="85" y="85"/>
                    <a:pt x="85" y="85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26" y="144"/>
                    <a:pt x="26" y="173"/>
                    <a:pt x="44" y="191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65" y="212"/>
                    <a:pt x="94" y="212"/>
                    <a:pt x="112" y="194"/>
                  </a:cubicBezTo>
                  <a:lnTo>
                    <a:pt x="153" y="1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모서리가 둥근 직사각형 29">
              <a:extLst>
                <a:ext uri="{FF2B5EF4-FFF2-40B4-BE49-F238E27FC236}">
                  <a16:creationId xmlns:a16="http://schemas.microsoft.com/office/drawing/2014/main" id="{1F698952-9DB7-431C-AEE9-2D4ADDEFC9E7}"/>
                </a:ext>
              </a:extLst>
            </p:cNvPr>
            <p:cNvSpPr/>
            <p:nvPr/>
          </p:nvSpPr>
          <p:spPr>
            <a:xfrm>
              <a:off x="3184897" y="2965374"/>
              <a:ext cx="1037924" cy="463626"/>
            </a:xfrm>
            <a:prstGeom prst="round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모서리가 둥근 직사각형 30">
              <a:extLst>
                <a:ext uri="{FF2B5EF4-FFF2-40B4-BE49-F238E27FC236}">
                  <a16:creationId xmlns:a16="http://schemas.microsoft.com/office/drawing/2014/main" id="{E44A5150-D202-48BD-A85D-4F639054DE95}"/>
                </a:ext>
              </a:extLst>
            </p:cNvPr>
            <p:cNvSpPr/>
            <p:nvPr/>
          </p:nvSpPr>
          <p:spPr>
            <a:xfrm>
              <a:off x="3262538" y="3031808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모서리가 둥근 직사각형 31">
              <a:extLst>
                <a:ext uri="{FF2B5EF4-FFF2-40B4-BE49-F238E27FC236}">
                  <a16:creationId xmlns:a16="http://schemas.microsoft.com/office/drawing/2014/main" id="{D55E51E8-5CD3-4668-8CA8-0E9EE42C78A5}"/>
                </a:ext>
              </a:extLst>
            </p:cNvPr>
            <p:cNvSpPr/>
            <p:nvPr/>
          </p:nvSpPr>
          <p:spPr>
            <a:xfrm>
              <a:off x="3734231" y="3027367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6BE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BEC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815DF7D-993F-44C4-8ED3-2C1EE0BC94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8965" y="1805508"/>
              <a:ext cx="488197" cy="490206"/>
            </a:xfrm>
            <a:custGeom>
              <a:avLst/>
              <a:gdLst>
                <a:gd name="T0" fmla="*/ 48626 w 238"/>
                <a:gd name="T1" fmla="*/ 343407 h 238"/>
                <a:gd name="T2" fmla="*/ 43763 w 238"/>
                <a:gd name="T3" fmla="*/ 338524 h 238"/>
                <a:gd name="T4" fmla="*/ 43763 w 238"/>
                <a:gd name="T5" fmla="*/ 177400 h 238"/>
                <a:gd name="T6" fmla="*/ 176673 w 238"/>
                <a:gd name="T7" fmla="*/ 43943 h 238"/>
                <a:gd name="T8" fmla="*/ 337137 w 238"/>
                <a:gd name="T9" fmla="*/ 43943 h 238"/>
                <a:gd name="T10" fmla="*/ 342000 w 238"/>
                <a:gd name="T11" fmla="*/ 48826 h 238"/>
                <a:gd name="T12" fmla="*/ 342000 w 238"/>
                <a:gd name="T13" fmla="*/ 209950 h 238"/>
                <a:gd name="T14" fmla="*/ 209090 w 238"/>
                <a:gd name="T15" fmla="*/ 343407 h 238"/>
                <a:gd name="T16" fmla="*/ 48626 w 238"/>
                <a:gd name="T17" fmla="*/ 343407 h 238"/>
                <a:gd name="T18" fmla="*/ 247991 w 238"/>
                <a:gd name="T19" fmla="*/ 249011 h 238"/>
                <a:gd name="T20" fmla="*/ 137773 w 238"/>
                <a:gd name="T21" fmla="*/ 138339 h 238"/>
                <a:gd name="T22" fmla="*/ 71318 w 238"/>
                <a:gd name="T23" fmla="*/ 205068 h 238"/>
                <a:gd name="T24" fmla="*/ 71318 w 238"/>
                <a:gd name="T25" fmla="*/ 310857 h 238"/>
                <a:gd name="T26" fmla="*/ 76180 w 238"/>
                <a:gd name="T27" fmla="*/ 315739 h 238"/>
                <a:gd name="T28" fmla="*/ 181536 w 238"/>
                <a:gd name="T29" fmla="*/ 315739 h 238"/>
                <a:gd name="T30" fmla="*/ 247991 w 238"/>
                <a:gd name="T31" fmla="*/ 249011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8" h="238">
                  <a:moveTo>
                    <a:pt x="30" y="211"/>
                  </a:moveTo>
                  <a:cubicBezTo>
                    <a:pt x="27" y="208"/>
                    <a:pt x="27" y="208"/>
                    <a:pt x="27" y="208"/>
                  </a:cubicBezTo>
                  <a:cubicBezTo>
                    <a:pt x="0" y="181"/>
                    <a:pt x="0" y="136"/>
                    <a:pt x="27" y="109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36" y="0"/>
                    <a:pt x="181" y="0"/>
                    <a:pt x="208" y="27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38" y="57"/>
                    <a:pt x="238" y="102"/>
                    <a:pt x="211" y="129"/>
                  </a:cubicBezTo>
                  <a:cubicBezTo>
                    <a:pt x="129" y="211"/>
                    <a:pt x="129" y="211"/>
                    <a:pt x="129" y="211"/>
                  </a:cubicBezTo>
                  <a:cubicBezTo>
                    <a:pt x="102" y="238"/>
                    <a:pt x="57" y="238"/>
                    <a:pt x="30" y="211"/>
                  </a:cubicBezTo>
                  <a:moveTo>
                    <a:pt x="153" y="153"/>
                  </a:moveTo>
                  <a:cubicBezTo>
                    <a:pt x="85" y="85"/>
                    <a:pt x="85" y="85"/>
                    <a:pt x="85" y="85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26" y="144"/>
                    <a:pt x="26" y="173"/>
                    <a:pt x="44" y="191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65" y="212"/>
                    <a:pt x="94" y="212"/>
                    <a:pt x="112" y="194"/>
                  </a:cubicBezTo>
                  <a:lnTo>
                    <a:pt x="153" y="1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모서리가 둥근 직사각형 33">
              <a:extLst>
                <a:ext uri="{FF2B5EF4-FFF2-40B4-BE49-F238E27FC236}">
                  <a16:creationId xmlns:a16="http://schemas.microsoft.com/office/drawing/2014/main" id="{F469907E-704B-4933-8C8A-A6DCC369EAB9}"/>
                </a:ext>
              </a:extLst>
            </p:cNvPr>
            <p:cNvSpPr/>
            <p:nvPr/>
          </p:nvSpPr>
          <p:spPr>
            <a:xfrm>
              <a:off x="4403730" y="2965374"/>
              <a:ext cx="1037924" cy="463626"/>
            </a:xfrm>
            <a:prstGeom prst="round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모서리가 둥근 직사각형 34">
              <a:extLst>
                <a:ext uri="{FF2B5EF4-FFF2-40B4-BE49-F238E27FC236}">
                  <a16:creationId xmlns:a16="http://schemas.microsoft.com/office/drawing/2014/main" id="{9A093779-9C0E-40FE-A1A0-B343A0474CF2}"/>
                </a:ext>
              </a:extLst>
            </p:cNvPr>
            <p:cNvSpPr/>
            <p:nvPr/>
          </p:nvSpPr>
          <p:spPr>
            <a:xfrm>
              <a:off x="4481371" y="3031808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모서리가 둥근 직사각형 35">
              <a:extLst>
                <a:ext uri="{FF2B5EF4-FFF2-40B4-BE49-F238E27FC236}">
                  <a16:creationId xmlns:a16="http://schemas.microsoft.com/office/drawing/2014/main" id="{D5DB83F4-91D8-4139-994D-0EEEBEE303F4}"/>
                </a:ext>
              </a:extLst>
            </p:cNvPr>
            <p:cNvSpPr/>
            <p:nvPr/>
          </p:nvSpPr>
          <p:spPr>
            <a:xfrm>
              <a:off x="4953064" y="3027367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6BE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BEC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Freeform 105">
              <a:extLst>
                <a:ext uri="{FF2B5EF4-FFF2-40B4-BE49-F238E27FC236}">
                  <a16:creationId xmlns:a16="http://schemas.microsoft.com/office/drawing/2014/main" id="{2EAD623D-90F2-4C36-8578-099A7F5AE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51" y="3003514"/>
              <a:ext cx="393573" cy="393573"/>
            </a:xfrm>
            <a:custGeom>
              <a:avLst/>
              <a:gdLst/>
              <a:ahLst/>
              <a:cxnLst>
                <a:cxn ang="0">
                  <a:pos x="255" y="58"/>
                </a:cxn>
                <a:cxn ang="0">
                  <a:pos x="257" y="53"/>
                </a:cxn>
                <a:cxn ang="0">
                  <a:pos x="262" y="38"/>
                </a:cxn>
                <a:cxn ang="0">
                  <a:pos x="257" y="24"/>
                </a:cxn>
                <a:cxn ang="0">
                  <a:pos x="244" y="9"/>
                </a:cxn>
                <a:cxn ang="0">
                  <a:pos x="241" y="5"/>
                </a:cxn>
                <a:cxn ang="0">
                  <a:pos x="224" y="0"/>
                </a:cxn>
                <a:cxn ang="0">
                  <a:pos x="210" y="5"/>
                </a:cxn>
                <a:cxn ang="0">
                  <a:pos x="132" y="82"/>
                </a:cxn>
                <a:cxn ang="0">
                  <a:pos x="58" y="9"/>
                </a:cxn>
                <a:cxn ang="0">
                  <a:pos x="49" y="2"/>
                </a:cxn>
                <a:cxn ang="0">
                  <a:pos x="27" y="2"/>
                </a:cxn>
                <a:cxn ang="0">
                  <a:pos x="18" y="9"/>
                </a:cxn>
                <a:cxn ang="0">
                  <a:pos x="9" y="18"/>
                </a:cxn>
                <a:cxn ang="0">
                  <a:pos x="3" y="27"/>
                </a:cxn>
                <a:cxn ang="0">
                  <a:pos x="3" y="49"/>
                </a:cxn>
                <a:cxn ang="0">
                  <a:pos x="9" y="58"/>
                </a:cxn>
                <a:cxn ang="0">
                  <a:pos x="9" y="205"/>
                </a:cxn>
                <a:cxn ang="0">
                  <a:pos x="5" y="210"/>
                </a:cxn>
                <a:cxn ang="0">
                  <a:pos x="0" y="225"/>
                </a:cxn>
                <a:cxn ang="0">
                  <a:pos x="5" y="241"/>
                </a:cxn>
                <a:cxn ang="0">
                  <a:pos x="18" y="254"/>
                </a:cxn>
                <a:cxn ang="0">
                  <a:pos x="23" y="257"/>
                </a:cxn>
                <a:cxn ang="0">
                  <a:pos x="38" y="263"/>
                </a:cxn>
                <a:cxn ang="0">
                  <a:pos x="54" y="257"/>
                </a:cxn>
                <a:cxn ang="0">
                  <a:pos x="132" y="181"/>
                </a:cxn>
                <a:cxn ang="0">
                  <a:pos x="204" y="254"/>
                </a:cxn>
                <a:cxn ang="0">
                  <a:pos x="214" y="261"/>
                </a:cxn>
                <a:cxn ang="0">
                  <a:pos x="235" y="261"/>
                </a:cxn>
                <a:cxn ang="0">
                  <a:pos x="244" y="254"/>
                </a:cxn>
                <a:cxn ang="0">
                  <a:pos x="255" y="245"/>
                </a:cxn>
                <a:cxn ang="0">
                  <a:pos x="261" y="236"/>
                </a:cxn>
                <a:cxn ang="0">
                  <a:pos x="261" y="214"/>
                </a:cxn>
                <a:cxn ang="0">
                  <a:pos x="255" y="205"/>
                </a:cxn>
              </a:cxnLst>
              <a:rect l="0" t="0" r="r" b="b"/>
              <a:pathLst>
                <a:path w="262" h="263">
                  <a:moveTo>
                    <a:pt x="181" y="132"/>
                  </a:moveTo>
                  <a:lnTo>
                    <a:pt x="255" y="58"/>
                  </a:lnTo>
                  <a:lnTo>
                    <a:pt x="255" y="58"/>
                  </a:lnTo>
                  <a:lnTo>
                    <a:pt x="257" y="53"/>
                  </a:lnTo>
                  <a:lnTo>
                    <a:pt x="261" y="49"/>
                  </a:lnTo>
                  <a:lnTo>
                    <a:pt x="262" y="38"/>
                  </a:lnTo>
                  <a:lnTo>
                    <a:pt x="261" y="27"/>
                  </a:lnTo>
                  <a:lnTo>
                    <a:pt x="257" y="24"/>
                  </a:lnTo>
                  <a:lnTo>
                    <a:pt x="255" y="18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1" y="5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4" y="2"/>
                  </a:lnTo>
                  <a:lnTo>
                    <a:pt x="210" y="5"/>
                  </a:lnTo>
                  <a:lnTo>
                    <a:pt x="204" y="9"/>
                  </a:lnTo>
                  <a:lnTo>
                    <a:pt x="132" y="82"/>
                  </a:lnTo>
                  <a:lnTo>
                    <a:pt x="58" y="9"/>
                  </a:lnTo>
                  <a:lnTo>
                    <a:pt x="58" y="9"/>
                  </a:lnTo>
                  <a:lnTo>
                    <a:pt x="54" y="5"/>
                  </a:lnTo>
                  <a:lnTo>
                    <a:pt x="49" y="2"/>
                  </a:lnTo>
                  <a:lnTo>
                    <a:pt x="38" y="0"/>
                  </a:lnTo>
                  <a:lnTo>
                    <a:pt x="27" y="2"/>
                  </a:lnTo>
                  <a:lnTo>
                    <a:pt x="23" y="5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5" y="24"/>
                  </a:lnTo>
                  <a:lnTo>
                    <a:pt x="3" y="27"/>
                  </a:lnTo>
                  <a:lnTo>
                    <a:pt x="0" y="38"/>
                  </a:lnTo>
                  <a:lnTo>
                    <a:pt x="3" y="49"/>
                  </a:lnTo>
                  <a:lnTo>
                    <a:pt x="5" y="53"/>
                  </a:lnTo>
                  <a:lnTo>
                    <a:pt x="9" y="58"/>
                  </a:lnTo>
                  <a:lnTo>
                    <a:pt x="83" y="132"/>
                  </a:lnTo>
                  <a:lnTo>
                    <a:pt x="9" y="205"/>
                  </a:lnTo>
                  <a:lnTo>
                    <a:pt x="9" y="205"/>
                  </a:lnTo>
                  <a:lnTo>
                    <a:pt x="5" y="210"/>
                  </a:lnTo>
                  <a:lnTo>
                    <a:pt x="3" y="214"/>
                  </a:lnTo>
                  <a:lnTo>
                    <a:pt x="0" y="225"/>
                  </a:lnTo>
                  <a:lnTo>
                    <a:pt x="3" y="236"/>
                  </a:lnTo>
                  <a:lnTo>
                    <a:pt x="5" y="241"/>
                  </a:lnTo>
                  <a:lnTo>
                    <a:pt x="9" y="245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3" y="257"/>
                  </a:lnTo>
                  <a:lnTo>
                    <a:pt x="27" y="261"/>
                  </a:lnTo>
                  <a:lnTo>
                    <a:pt x="38" y="263"/>
                  </a:lnTo>
                  <a:lnTo>
                    <a:pt x="49" y="261"/>
                  </a:lnTo>
                  <a:lnTo>
                    <a:pt x="54" y="257"/>
                  </a:lnTo>
                  <a:lnTo>
                    <a:pt x="58" y="254"/>
                  </a:lnTo>
                  <a:lnTo>
                    <a:pt x="132" y="181"/>
                  </a:lnTo>
                  <a:lnTo>
                    <a:pt x="204" y="254"/>
                  </a:lnTo>
                  <a:lnTo>
                    <a:pt x="204" y="254"/>
                  </a:lnTo>
                  <a:lnTo>
                    <a:pt x="210" y="257"/>
                  </a:lnTo>
                  <a:lnTo>
                    <a:pt x="214" y="261"/>
                  </a:lnTo>
                  <a:lnTo>
                    <a:pt x="224" y="263"/>
                  </a:lnTo>
                  <a:lnTo>
                    <a:pt x="235" y="261"/>
                  </a:lnTo>
                  <a:lnTo>
                    <a:pt x="241" y="257"/>
                  </a:lnTo>
                  <a:lnTo>
                    <a:pt x="244" y="254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1"/>
                  </a:lnTo>
                  <a:lnTo>
                    <a:pt x="261" y="236"/>
                  </a:lnTo>
                  <a:lnTo>
                    <a:pt x="262" y="225"/>
                  </a:lnTo>
                  <a:lnTo>
                    <a:pt x="261" y="214"/>
                  </a:lnTo>
                  <a:lnTo>
                    <a:pt x="257" y="210"/>
                  </a:lnTo>
                  <a:lnTo>
                    <a:pt x="255" y="205"/>
                  </a:lnTo>
                  <a:lnTo>
                    <a:pt x="181" y="132"/>
                  </a:lnTo>
                  <a:close/>
                </a:path>
              </a:pathLst>
            </a:custGeom>
            <a:solidFill>
              <a:srgbClr val="FFC000">
                <a:alpha val="5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05">
              <a:extLst>
                <a:ext uri="{FF2B5EF4-FFF2-40B4-BE49-F238E27FC236}">
                  <a16:creationId xmlns:a16="http://schemas.microsoft.com/office/drawing/2014/main" id="{2160CB75-665F-46DB-96F3-622C2E8A9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5952" y="3006122"/>
              <a:ext cx="393573" cy="393573"/>
            </a:xfrm>
            <a:custGeom>
              <a:avLst/>
              <a:gdLst/>
              <a:ahLst/>
              <a:cxnLst>
                <a:cxn ang="0">
                  <a:pos x="255" y="58"/>
                </a:cxn>
                <a:cxn ang="0">
                  <a:pos x="257" y="53"/>
                </a:cxn>
                <a:cxn ang="0">
                  <a:pos x="262" y="38"/>
                </a:cxn>
                <a:cxn ang="0">
                  <a:pos x="257" y="24"/>
                </a:cxn>
                <a:cxn ang="0">
                  <a:pos x="244" y="9"/>
                </a:cxn>
                <a:cxn ang="0">
                  <a:pos x="241" y="5"/>
                </a:cxn>
                <a:cxn ang="0">
                  <a:pos x="224" y="0"/>
                </a:cxn>
                <a:cxn ang="0">
                  <a:pos x="210" y="5"/>
                </a:cxn>
                <a:cxn ang="0">
                  <a:pos x="132" y="82"/>
                </a:cxn>
                <a:cxn ang="0">
                  <a:pos x="58" y="9"/>
                </a:cxn>
                <a:cxn ang="0">
                  <a:pos x="49" y="2"/>
                </a:cxn>
                <a:cxn ang="0">
                  <a:pos x="27" y="2"/>
                </a:cxn>
                <a:cxn ang="0">
                  <a:pos x="18" y="9"/>
                </a:cxn>
                <a:cxn ang="0">
                  <a:pos x="9" y="18"/>
                </a:cxn>
                <a:cxn ang="0">
                  <a:pos x="3" y="27"/>
                </a:cxn>
                <a:cxn ang="0">
                  <a:pos x="3" y="49"/>
                </a:cxn>
                <a:cxn ang="0">
                  <a:pos x="9" y="58"/>
                </a:cxn>
                <a:cxn ang="0">
                  <a:pos x="9" y="205"/>
                </a:cxn>
                <a:cxn ang="0">
                  <a:pos x="5" y="210"/>
                </a:cxn>
                <a:cxn ang="0">
                  <a:pos x="0" y="225"/>
                </a:cxn>
                <a:cxn ang="0">
                  <a:pos x="5" y="241"/>
                </a:cxn>
                <a:cxn ang="0">
                  <a:pos x="18" y="254"/>
                </a:cxn>
                <a:cxn ang="0">
                  <a:pos x="23" y="257"/>
                </a:cxn>
                <a:cxn ang="0">
                  <a:pos x="38" y="263"/>
                </a:cxn>
                <a:cxn ang="0">
                  <a:pos x="54" y="257"/>
                </a:cxn>
                <a:cxn ang="0">
                  <a:pos x="132" y="181"/>
                </a:cxn>
                <a:cxn ang="0">
                  <a:pos x="204" y="254"/>
                </a:cxn>
                <a:cxn ang="0">
                  <a:pos x="214" y="261"/>
                </a:cxn>
                <a:cxn ang="0">
                  <a:pos x="235" y="261"/>
                </a:cxn>
                <a:cxn ang="0">
                  <a:pos x="244" y="254"/>
                </a:cxn>
                <a:cxn ang="0">
                  <a:pos x="255" y="245"/>
                </a:cxn>
                <a:cxn ang="0">
                  <a:pos x="261" y="236"/>
                </a:cxn>
                <a:cxn ang="0">
                  <a:pos x="261" y="214"/>
                </a:cxn>
                <a:cxn ang="0">
                  <a:pos x="255" y="205"/>
                </a:cxn>
              </a:cxnLst>
              <a:rect l="0" t="0" r="r" b="b"/>
              <a:pathLst>
                <a:path w="262" h="263">
                  <a:moveTo>
                    <a:pt x="181" y="132"/>
                  </a:moveTo>
                  <a:lnTo>
                    <a:pt x="255" y="58"/>
                  </a:lnTo>
                  <a:lnTo>
                    <a:pt x="255" y="58"/>
                  </a:lnTo>
                  <a:lnTo>
                    <a:pt x="257" y="53"/>
                  </a:lnTo>
                  <a:lnTo>
                    <a:pt x="261" y="49"/>
                  </a:lnTo>
                  <a:lnTo>
                    <a:pt x="262" y="38"/>
                  </a:lnTo>
                  <a:lnTo>
                    <a:pt x="261" y="27"/>
                  </a:lnTo>
                  <a:lnTo>
                    <a:pt x="257" y="24"/>
                  </a:lnTo>
                  <a:lnTo>
                    <a:pt x="255" y="18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1" y="5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4" y="2"/>
                  </a:lnTo>
                  <a:lnTo>
                    <a:pt x="210" y="5"/>
                  </a:lnTo>
                  <a:lnTo>
                    <a:pt x="204" y="9"/>
                  </a:lnTo>
                  <a:lnTo>
                    <a:pt x="132" y="82"/>
                  </a:lnTo>
                  <a:lnTo>
                    <a:pt x="58" y="9"/>
                  </a:lnTo>
                  <a:lnTo>
                    <a:pt x="58" y="9"/>
                  </a:lnTo>
                  <a:lnTo>
                    <a:pt x="54" y="5"/>
                  </a:lnTo>
                  <a:lnTo>
                    <a:pt x="49" y="2"/>
                  </a:lnTo>
                  <a:lnTo>
                    <a:pt x="38" y="0"/>
                  </a:lnTo>
                  <a:lnTo>
                    <a:pt x="27" y="2"/>
                  </a:lnTo>
                  <a:lnTo>
                    <a:pt x="23" y="5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5" y="24"/>
                  </a:lnTo>
                  <a:lnTo>
                    <a:pt x="3" y="27"/>
                  </a:lnTo>
                  <a:lnTo>
                    <a:pt x="0" y="38"/>
                  </a:lnTo>
                  <a:lnTo>
                    <a:pt x="3" y="49"/>
                  </a:lnTo>
                  <a:lnTo>
                    <a:pt x="5" y="53"/>
                  </a:lnTo>
                  <a:lnTo>
                    <a:pt x="9" y="58"/>
                  </a:lnTo>
                  <a:lnTo>
                    <a:pt x="83" y="132"/>
                  </a:lnTo>
                  <a:lnTo>
                    <a:pt x="9" y="205"/>
                  </a:lnTo>
                  <a:lnTo>
                    <a:pt x="9" y="205"/>
                  </a:lnTo>
                  <a:lnTo>
                    <a:pt x="5" y="210"/>
                  </a:lnTo>
                  <a:lnTo>
                    <a:pt x="3" y="214"/>
                  </a:lnTo>
                  <a:lnTo>
                    <a:pt x="0" y="225"/>
                  </a:lnTo>
                  <a:lnTo>
                    <a:pt x="3" y="236"/>
                  </a:lnTo>
                  <a:lnTo>
                    <a:pt x="5" y="241"/>
                  </a:lnTo>
                  <a:lnTo>
                    <a:pt x="9" y="245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3" y="257"/>
                  </a:lnTo>
                  <a:lnTo>
                    <a:pt x="27" y="261"/>
                  </a:lnTo>
                  <a:lnTo>
                    <a:pt x="38" y="263"/>
                  </a:lnTo>
                  <a:lnTo>
                    <a:pt x="49" y="261"/>
                  </a:lnTo>
                  <a:lnTo>
                    <a:pt x="54" y="257"/>
                  </a:lnTo>
                  <a:lnTo>
                    <a:pt x="58" y="254"/>
                  </a:lnTo>
                  <a:lnTo>
                    <a:pt x="132" y="181"/>
                  </a:lnTo>
                  <a:lnTo>
                    <a:pt x="204" y="254"/>
                  </a:lnTo>
                  <a:lnTo>
                    <a:pt x="204" y="254"/>
                  </a:lnTo>
                  <a:lnTo>
                    <a:pt x="210" y="257"/>
                  </a:lnTo>
                  <a:lnTo>
                    <a:pt x="214" y="261"/>
                  </a:lnTo>
                  <a:lnTo>
                    <a:pt x="224" y="263"/>
                  </a:lnTo>
                  <a:lnTo>
                    <a:pt x="235" y="261"/>
                  </a:lnTo>
                  <a:lnTo>
                    <a:pt x="241" y="257"/>
                  </a:lnTo>
                  <a:lnTo>
                    <a:pt x="244" y="254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1"/>
                  </a:lnTo>
                  <a:lnTo>
                    <a:pt x="261" y="236"/>
                  </a:lnTo>
                  <a:lnTo>
                    <a:pt x="262" y="225"/>
                  </a:lnTo>
                  <a:lnTo>
                    <a:pt x="261" y="214"/>
                  </a:lnTo>
                  <a:lnTo>
                    <a:pt x="257" y="210"/>
                  </a:lnTo>
                  <a:lnTo>
                    <a:pt x="255" y="205"/>
                  </a:lnTo>
                  <a:lnTo>
                    <a:pt x="181" y="132"/>
                  </a:lnTo>
                  <a:close/>
                </a:path>
              </a:pathLst>
            </a:custGeom>
            <a:solidFill>
              <a:srgbClr val="FFC000">
                <a:alpha val="5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05">
              <a:extLst>
                <a:ext uri="{FF2B5EF4-FFF2-40B4-BE49-F238E27FC236}">
                  <a16:creationId xmlns:a16="http://schemas.microsoft.com/office/drawing/2014/main" id="{13C506A9-2E65-4214-856E-31A82D12D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376" y="3003514"/>
              <a:ext cx="393573" cy="393573"/>
            </a:xfrm>
            <a:custGeom>
              <a:avLst/>
              <a:gdLst/>
              <a:ahLst/>
              <a:cxnLst>
                <a:cxn ang="0">
                  <a:pos x="255" y="58"/>
                </a:cxn>
                <a:cxn ang="0">
                  <a:pos x="257" y="53"/>
                </a:cxn>
                <a:cxn ang="0">
                  <a:pos x="262" y="38"/>
                </a:cxn>
                <a:cxn ang="0">
                  <a:pos x="257" y="24"/>
                </a:cxn>
                <a:cxn ang="0">
                  <a:pos x="244" y="9"/>
                </a:cxn>
                <a:cxn ang="0">
                  <a:pos x="241" y="5"/>
                </a:cxn>
                <a:cxn ang="0">
                  <a:pos x="224" y="0"/>
                </a:cxn>
                <a:cxn ang="0">
                  <a:pos x="210" y="5"/>
                </a:cxn>
                <a:cxn ang="0">
                  <a:pos x="132" y="82"/>
                </a:cxn>
                <a:cxn ang="0">
                  <a:pos x="58" y="9"/>
                </a:cxn>
                <a:cxn ang="0">
                  <a:pos x="49" y="2"/>
                </a:cxn>
                <a:cxn ang="0">
                  <a:pos x="27" y="2"/>
                </a:cxn>
                <a:cxn ang="0">
                  <a:pos x="18" y="9"/>
                </a:cxn>
                <a:cxn ang="0">
                  <a:pos x="9" y="18"/>
                </a:cxn>
                <a:cxn ang="0">
                  <a:pos x="3" y="27"/>
                </a:cxn>
                <a:cxn ang="0">
                  <a:pos x="3" y="49"/>
                </a:cxn>
                <a:cxn ang="0">
                  <a:pos x="9" y="58"/>
                </a:cxn>
                <a:cxn ang="0">
                  <a:pos x="9" y="205"/>
                </a:cxn>
                <a:cxn ang="0">
                  <a:pos x="5" y="210"/>
                </a:cxn>
                <a:cxn ang="0">
                  <a:pos x="0" y="225"/>
                </a:cxn>
                <a:cxn ang="0">
                  <a:pos x="5" y="241"/>
                </a:cxn>
                <a:cxn ang="0">
                  <a:pos x="18" y="254"/>
                </a:cxn>
                <a:cxn ang="0">
                  <a:pos x="23" y="257"/>
                </a:cxn>
                <a:cxn ang="0">
                  <a:pos x="38" y="263"/>
                </a:cxn>
                <a:cxn ang="0">
                  <a:pos x="54" y="257"/>
                </a:cxn>
                <a:cxn ang="0">
                  <a:pos x="132" y="181"/>
                </a:cxn>
                <a:cxn ang="0">
                  <a:pos x="204" y="254"/>
                </a:cxn>
                <a:cxn ang="0">
                  <a:pos x="214" y="261"/>
                </a:cxn>
                <a:cxn ang="0">
                  <a:pos x="235" y="261"/>
                </a:cxn>
                <a:cxn ang="0">
                  <a:pos x="244" y="254"/>
                </a:cxn>
                <a:cxn ang="0">
                  <a:pos x="255" y="245"/>
                </a:cxn>
                <a:cxn ang="0">
                  <a:pos x="261" y="236"/>
                </a:cxn>
                <a:cxn ang="0">
                  <a:pos x="261" y="214"/>
                </a:cxn>
                <a:cxn ang="0">
                  <a:pos x="255" y="205"/>
                </a:cxn>
              </a:cxnLst>
              <a:rect l="0" t="0" r="r" b="b"/>
              <a:pathLst>
                <a:path w="262" h="263">
                  <a:moveTo>
                    <a:pt x="181" y="132"/>
                  </a:moveTo>
                  <a:lnTo>
                    <a:pt x="255" y="58"/>
                  </a:lnTo>
                  <a:lnTo>
                    <a:pt x="255" y="58"/>
                  </a:lnTo>
                  <a:lnTo>
                    <a:pt x="257" y="53"/>
                  </a:lnTo>
                  <a:lnTo>
                    <a:pt x="261" y="49"/>
                  </a:lnTo>
                  <a:lnTo>
                    <a:pt x="262" y="38"/>
                  </a:lnTo>
                  <a:lnTo>
                    <a:pt x="261" y="27"/>
                  </a:lnTo>
                  <a:lnTo>
                    <a:pt x="257" y="24"/>
                  </a:lnTo>
                  <a:lnTo>
                    <a:pt x="255" y="18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1" y="5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4" y="2"/>
                  </a:lnTo>
                  <a:lnTo>
                    <a:pt x="210" y="5"/>
                  </a:lnTo>
                  <a:lnTo>
                    <a:pt x="204" y="9"/>
                  </a:lnTo>
                  <a:lnTo>
                    <a:pt x="132" y="82"/>
                  </a:lnTo>
                  <a:lnTo>
                    <a:pt x="58" y="9"/>
                  </a:lnTo>
                  <a:lnTo>
                    <a:pt x="58" y="9"/>
                  </a:lnTo>
                  <a:lnTo>
                    <a:pt x="54" y="5"/>
                  </a:lnTo>
                  <a:lnTo>
                    <a:pt x="49" y="2"/>
                  </a:lnTo>
                  <a:lnTo>
                    <a:pt x="38" y="0"/>
                  </a:lnTo>
                  <a:lnTo>
                    <a:pt x="27" y="2"/>
                  </a:lnTo>
                  <a:lnTo>
                    <a:pt x="23" y="5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5" y="24"/>
                  </a:lnTo>
                  <a:lnTo>
                    <a:pt x="3" y="27"/>
                  </a:lnTo>
                  <a:lnTo>
                    <a:pt x="0" y="38"/>
                  </a:lnTo>
                  <a:lnTo>
                    <a:pt x="3" y="49"/>
                  </a:lnTo>
                  <a:lnTo>
                    <a:pt x="5" y="53"/>
                  </a:lnTo>
                  <a:lnTo>
                    <a:pt x="9" y="58"/>
                  </a:lnTo>
                  <a:lnTo>
                    <a:pt x="83" y="132"/>
                  </a:lnTo>
                  <a:lnTo>
                    <a:pt x="9" y="205"/>
                  </a:lnTo>
                  <a:lnTo>
                    <a:pt x="9" y="205"/>
                  </a:lnTo>
                  <a:lnTo>
                    <a:pt x="5" y="210"/>
                  </a:lnTo>
                  <a:lnTo>
                    <a:pt x="3" y="214"/>
                  </a:lnTo>
                  <a:lnTo>
                    <a:pt x="0" y="225"/>
                  </a:lnTo>
                  <a:lnTo>
                    <a:pt x="3" y="236"/>
                  </a:lnTo>
                  <a:lnTo>
                    <a:pt x="5" y="241"/>
                  </a:lnTo>
                  <a:lnTo>
                    <a:pt x="9" y="245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3" y="257"/>
                  </a:lnTo>
                  <a:lnTo>
                    <a:pt x="27" y="261"/>
                  </a:lnTo>
                  <a:lnTo>
                    <a:pt x="38" y="263"/>
                  </a:lnTo>
                  <a:lnTo>
                    <a:pt x="49" y="261"/>
                  </a:lnTo>
                  <a:lnTo>
                    <a:pt x="54" y="257"/>
                  </a:lnTo>
                  <a:lnTo>
                    <a:pt x="58" y="254"/>
                  </a:lnTo>
                  <a:lnTo>
                    <a:pt x="132" y="181"/>
                  </a:lnTo>
                  <a:lnTo>
                    <a:pt x="204" y="254"/>
                  </a:lnTo>
                  <a:lnTo>
                    <a:pt x="204" y="254"/>
                  </a:lnTo>
                  <a:lnTo>
                    <a:pt x="210" y="257"/>
                  </a:lnTo>
                  <a:lnTo>
                    <a:pt x="214" y="261"/>
                  </a:lnTo>
                  <a:lnTo>
                    <a:pt x="224" y="263"/>
                  </a:lnTo>
                  <a:lnTo>
                    <a:pt x="235" y="261"/>
                  </a:lnTo>
                  <a:lnTo>
                    <a:pt x="241" y="257"/>
                  </a:lnTo>
                  <a:lnTo>
                    <a:pt x="244" y="254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1"/>
                  </a:lnTo>
                  <a:lnTo>
                    <a:pt x="261" y="236"/>
                  </a:lnTo>
                  <a:lnTo>
                    <a:pt x="262" y="225"/>
                  </a:lnTo>
                  <a:lnTo>
                    <a:pt x="261" y="214"/>
                  </a:lnTo>
                  <a:lnTo>
                    <a:pt x="257" y="210"/>
                  </a:lnTo>
                  <a:lnTo>
                    <a:pt x="255" y="205"/>
                  </a:lnTo>
                  <a:lnTo>
                    <a:pt x="181" y="132"/>
                  </a:lnTo>
                  <a:close/>
                </a:path>
              </a:pathLst>
            </a:custGeom>
            <a:solidFill>
              <a:srgbClr val="FFC000">
                <a:alpha val="5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05">
              <a:extLst>
                <a:ext uri="{FF2B5EF4-FFF2-40B4-BE49-F238E27FC236}">
                  <a16:creationId xmlns:a16="http://schemas.microsoft.com/office/drawing/2014/main" id="{B90F6E7C-B241-4A3D-A43F-D1AEF366D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894" y="3024317"/>
              <a:ext cx="393573" cy="393573"/>
            </a:xfrm>
            <a:custGeom>
              <a:avLst/>
              <a:gdLst/>
              <a:ahLst/>
              <a:cxnLst>
                <a:cxn ang="0">
                  <a:pos x="255" y="58"/>
                </a:cxn>
                <a:cxn ang="0">
                  <a:pos x="257" y="53"/>
                </a:cxn>
                <a:cxn ang="0">
                  <a:pos x="262" y="38"/>
                </a:cxn>
                <a:cxn ang="0">
                  <a:pos x="257" y="24"/>
                </a:cxn>
                <a:cxn ang="0">
                  <a:pos x="244" y="9"/>
                </a:cxn>
                <a:cxn ang="0">
                  <a:pos x="241" y="5"/>
                </a:cxn>
                <a:cxn ang="0">
                  <a:pos x="224" y="0"/>
                </a:cxn>
                <a:cxn ang="0">
                  <a:pos x="210" y="5"/>
                </a:cxn>
                <a:cxn ang="0">
                  <a:pos x="132" y="82"/>
                </a:cxn>
                <a:cxn ang="0">
                  <a:pos x="58" y="9"/>
                </a:cxn>
                <a:cxn ang="0">
                  <a:pos x="49" y="2"/>
                </a:cxn>
                <a:cxn ang="0">
                  <a:pos x="27" y="2"/>
                </a:cxn>
                <a:cxn ang="0">
                  <a:pos x="18" y="9"/>
                </a:cxn>
                <a:cxn ang="0">
                  <a:pos x="9" y="18"/>
                </a:cxn>
                <a:cxn ang="0">
                  <a:pos x="3" y="27"/>
                </a:cxn>
                <a:cxn ang="0">
                  <a:pos x="3" y="49"/>
                </a:cxn>
                <a:cxn ang="0">
                  <a:pos x="9" y="58"/>
                </a:cxn>
                <a:cxn ang="0">
                  <a:pos x="9" y="205"/>
                </a:cxn>
                <a:cxn ang="0">
                  <a:pos x="5" y="210"/>
                </a:cxn>
                <a:cxn ang="0">
                  <a:pos x="0" y="225"/>
                </a:cxn>
                <a:cxn ang="0">
                  <a:pos x="5" y="241"/>
                </a:cxn>
                <a:cxn ang="0">
                  <a:pos x="18" y="254"/>
                </a:cxn>
                <a:cxn ang="0">
                  <a:pos x="23" y="257"/>
                </a:cxn>
                <a:cxn ang="0">
                  <a:pos x="38" y="263"/>
                </a:cxn>
                <a:cxn ang="0">
                  <a:pos x="54" y="257"/>
                </a:cxn>
                <a:cxn ang="0">
                  <a:pos x="132" y="181"/>
                </a:cxn>
                <a:cxn ang="0">
                  <a:pos x="204" y="254"/>
                </a:cxn>
                <a:cxn ang="0">
                  <a:pos x="214" y="261"/>
                </a:cxn>
                <a:cxn ang="0">
                  <a:pos x="235" y="261"/>
                </a:cxn>
                <a:cxn ang="0">
                  <a:pos x="244" y="254"/>
                </a:cxn>
                <a:cxn ang="0">
                  <a:pos x="255" y="245"/>
                </a:cxn>
                <a:cxn ang="0">
                  <a:pos x="261" y="236"/>
                </a:cxn>
                <a:cxn ang="0">
                  <a:pos x="261" y="214"/>
                </a:cxn>
                <a:cxn ang="0">
                  <a:pos x="255" y="205"/>
                </a:cxn>
              </a:cxnLst>
              <a:rect l="0" t="0" r="r" b="b"/>
              <a:pathLst>
                <a:path w="262" h="263">
                  <a:moveTo>
                    <a:pt x="181" y="132"/>
                  </a:moveTo>
                  <a:lnTo>
                    <a:pt x="255" y="58"/>
                  </a:lnTo>
                  <a:lnTo>
                    <a:pt x="255" y="58"/>
                  </a:lnTo>
                  <a:lnTo>
                    <a:pt x="257" y="53"/>
                  </a:lnTo>
                  <a:lnTo>
                    <a:pt x="261" y="49"/>
                  </a:lnTo>
                  <a:lnTo>
                    <a:pt x="262" y="38"/>
                  </a:lnTo>
                  <a:lnTo>
                    <a:pt x="261" y="27"/>
                  </a:lnTo>
                  <a:lnTo>
                    <a:pt x="257" y="24"/>
                  </a:lnTo>
                  <a:lnTo>
                    <a:pt x="255" y="18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1" y="5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4" y="2"/>
                  </a:lnTo>
                  <a:lnTo>
                    <a:pt x="210" y="5"/>
                  </a:lnTo>
                  <a:lnTo>
                    <a:pt x="204" y="9"/>
                  </a:lnTo>
                  <a:lnTo>
                    <a:pt x="132" y="82"/>
                  </a:lnTo>
                  <a:lnTo>
                    <a:pt x="58" y="9"/>
                  </a:lnTo>
                  <a:lnTo>
                    <a:pt x="58" y="9"/>
                  </a:lnTo>
                  <a:lnTo>
                    <a:pt x="54" y="5"/>
                  </a:lnTo>
                  <a:lnTo>
                    <a:pt x="49" y="2"/>
                  </a:lnTo>
                  <a:lnTo>
                    <a:pt x="38" y="0"/>
                  </a:lnTo>
                  <a:lnTo>
                    <a:pt x="27" y="2"/>
                  </a:lnTo>
                  <a:lnTo>
                    <a:pt x="23" y="5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5" y="24"/>
                  </a:lnTo>
                  <a:lnTo>
                    <a:pt x="3" y="27"/>
                  </a:lnTo>
                  <a:lnTo>
                    <a:pt x="0" y="38"/>
                  </a:lnTo>
                  <a:lnTo>
                    <a:pt x="3" y="49"/>
                  </a:lnTo>
                  <a:lnTo>
                    <a:pt x="5" y="53"/>
                  </a:lnTo>
                  <a:lnTo>
                    <a:pt x="9" y="58"/>
                  </a:lnTo>
                  <a:lnTo>
                    <a:pt x="83" y="132"/>
                  </a:lnTo>
                  <a:lnTo>
                    <a:pt x="9" y="205"/>
                  </a:lnTo>
                  <a:lnTo>
                    <a:pt x="9" y="205"/>
                  </a:lnTo>
                  <a:lnTo>
                    <a:pt x="5" y="210"/>
                  </a:lnTo>
                  <a:lnTo>
                    <a:pt x="3" y="214"/>
                  </a:lnTo>
                  <a:lnTo>
                    <a:pt x="0" y="225"/>
                  </a:lnTo>
                  <a:lnTo>
                    <a:pt x="3" y="236"/>
                  </a:lnTo>
                  <a:lnTo>
                    <a:pt x="5" y="241"/>
                  </a:lnTo>
                  <a:lnTo>
                    <a:pt x="9" y="245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3" y="257"/>
                  </a:lnTo>
                  <a:lnTo>
                    <a:pt x="27" y="261"/>
                  </a:lnTo>
                  <a:lnTo>
                    <a:pt x="38" y="263"/>
                  </a:lnTo>
                  <a:lnTo>
                    <a:pt x="49" y="261"/>
                  </a:lnTo>
                  <a:lnTo>
                    <a:pt x="54" y="257"/>
                  </a:lnTo>
                  <a:lnTo>
                    <a:pt x="58" y="254"/>
                  </a:lnTo>
                  <a:lnTo>
                    <a:pt x="132" y="181"/>
                  </a:lnTo>
                  <a:lnTo>
                    <a:pt x="204" y="254"/>
                  </a:lnTo>
                  <a:lnTo>
                    <a:pt x="204" y="254"/>
                  </a:lnTo>
                  <a:lnTo>
                    <a:pt x="210" y="257"/>
                  </a:lnTo>
                  <a:lnTo>
                    <a:pt x="214" y="261"/>
                  </a:lnTo>
                  <a:lnTo>
                    <a:pt x="224" y="263"/>
                  </a:lnTo>
                  <a:lnTo>
                    <a:pt x="235" y="261"/>
                  </a:lnTo>
                  <a:lnTo>
                    <a:pt x="241" y="257"/>
                  </a:lnTo>
                  <a:lnTo>
                    <a:pt x="244" y="254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1"/>
                  </a:lnTo>
                  <a:lnTo>
                    <a:pt x="261" y="236"/>
                  </a:lnTo>
                  <a:lnTo>
                    <a:pt x="262" y="225"/>
                  </a:lnTo>
                  <a:lnTo>
                    <a:pt x="261" y="214"/>
                  </a:lnTo>
                  <a:lnTo>
                    <a:pt x="257" y="210"/>
                  </a:lnTo>
                  <a:lnTo>
                    <a:pt x="255" y="205"/>
                  </a:lnTo>
                  <a:lnTo>
                    <a:pt x="181" y="132"/>
                  </a:lnTo>
                  <a:close/>
                </a:path>
              </a:pathLst>
            </a:custGeom>
            <a:solidFill>
              <a:srgbClr val="FFC000">
                <a:alpha val="5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D9E0A7DE-1544-4F75-81BD-29E0E7D4E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1134159" y="2543775"/>
              <a:ext cx="264068" cy="173538"/>
            </a:xfrm>
            <a:custGeom>
              <a:avLst/>
              <a:gdLst>
                <a:gd name="T0" fmla="*/ 119835 w 444"/>
                <a:gd name="T1" fmla="*/ 98900 h 337"/>
                <a:gd name="T2" fmla="*/ 119835 w 444"/>
                <a:gd name="T3" fmla="*/ 98900 h 337"/>
                <a:gd name="T4" fmla="*/ 119835 w 444"/>
                <a:gd name="T5" fmla="*/ 146337 h 337"/>
                <a:gd name="T6" fmla="*/ 199574 w 444"/>
                <a:gd name="T7" fmla="*/ 71155 h 337"/>
                <a:gd name="T8" fmla="*/ 119835 w 444"/>
                <a:gd name="T9" fmla="*/ 0 h 337"/>
                <a:gd name="T10" fmla="*/ 119835 w 444"/>
                <a:gd name="T11" fmla="*/ 43856 h 337"/>
                <a:gd name="T12" fmla="*/ 0 w 444"/>
                <a:gd name="T13" fmla="*/ 150364 h 337"/>
                <a:gd name="T14" fmla="*/ 119835 w 444"/>
                <a:gd name="T15" fmla="*/ 98900 h 3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4" h="337">
                  <a:moveTo>
                    <a:pt x="266" y="221"/>
                  </a:moveTo>
                  <a:lnTo>
                    <a:pt x="266" y="221"/>
                  </a:lnTo>
                  <a:cubicBezTo>
                    <a:pt x="266" y="327"/>
                    <a:pt x="266" y="327"/>
                    <a:pt x="266" y="327"/>
                  </a:cubicBezTo>
                  <a:cubicBezTo>
                    <a:pt x="443" y="159"/>
                    <a:pt x="443" y="159"/>
                    <a:pt x="443" y="159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45" y="98"/>
                    <a:pt x="0" y="336"/>
                    <a:pt x="0" y="336"/>
                  </a:cubicBezTo>
                  <a:cubicBezTo>
                    <a:pt x="62" y="230"/>
                    <a:pt x="151" y="221"/>
                    <a:pt x="266" y="22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F6D6139E-8338-484E-A453-A7595081FB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732661" y="2526389"/>
              <a:ext cx="380062" cy="211628"/>
            </a:xfrm>
            <a:custGeom>
              <a:avLst/>
              <a:gdLst>
                <a:gd name="T0" fmla="*/ 79717 w 497"/>
                <a:gd name="T1" fmla="*/ 31326 h 337"/>
                <a:gd name="T2" fmla="*/ 79717 w 497"/>
                <a:gd name="T3" fmla="*/ 31326 h 337"/>
                <a:gd name="T4" fmla="*/ 79717 w 497"/>
                <a:gd name="T5" fmla="*/ 0 h 337"/>
                <a:gd name="T6" fmla="*/ 0 w 497"/>
                <a:gd name="T7" fmla="*/ 71155 h 337"/>
                <a:gd name="T8" fmla="*/ 79717 w 497"/>
                <a:gd name="T9" fmla="*/ 146337 h 337"/>
                <a:gd name="T10" fmla="*/ 79717 w 497"/>
                <a:gd name="T11" fmla="*/ 115011 h 337"/>
                <a:gd name="T12" fmla="*/ 31977 w 497"/>
                <a:gd name="T13" fmla="*/ 71155 h 337"/>
                <a:gd name="T14" fmla="*/ 79717 w 497"/>
                <a:gd name="T15" fmla="*/ 31326 h 337"/>
                <a:gd name="T16" fmla="*/ 135564 w 497"/>
                <a:gd name="T17" fmla="*/ 43856 h 337"/>
                <a:gd name="T18" fmla="*/ 135564 w 497"/>
                <a:gd name="T19" fmla="*/ 43856 h 337"/>
                <a:gd name="T20" fmla="*/ 135564 w 497"/>
                <a:gd name="T21" fmla="*/ 0 h 337"/>
                <a:gd name="T22" fmla="*/ 55847 w 497"/>
                <a:gd name="T23" fmla="*/ 71155 h 337"/>
                <a:gd name="T24" fmla="*/ 135564 w 497"/>
                <a:gd name="T25" fmla="*/ 146337 h 337"/>
                <a:gd name="T26" fmla="*/ 135564 w 497"/>
                <a:gd name="T27" fmla="*/ 98900 h 337"/>
                <a:gd name="T28" fmla="*/ 223388 w 497"/>
                <a:gd name="T29" fmla="*/ 150364 h 337"/>
                <a:gd name="T30" fmla="*/ 135564 w 497"/>
                <a:gd name="T31" fmla="*/ 43856 h 3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97" h="337">
                  <a:moveTo>
                    <a:pt x="177" y="70"/>
                  </a:moveTo>
                  <a:lnTo>
                    <a:pt x="177" y="70"/>
                  </a:lnTo>
                  <a:cubicBezTo>
                    <a:pt x="177" y="0"/>
                    <a:pt x="177" y="0"/>
                    <a:pt x="177" y="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77" y="327"/>
                    <a:pt x="177" y="327"/>
                    <a:pt x="177" y="327"/>
                  </a:cubicBezTo>
                  <a:cubicBezTo>
                    <a:pt x="177" y="257"/>
                    <a:pt x="177" y="257"/>
                    <a:pt x="177" y="257"/>
                  </a:cubicBezTo>
                  <a:cubicBezTo>
                    <a:pt x="71" y="159"/>
                    <a:pt x="71" y="159"/>
                    <a:pt x="71" y="159"/>
                  </a:cubicBezTo>
                  <a:lnTo>
                    <a:pt x="177" y="70"/>
                  </a:lnTo>
                  <a:close/>
                  <a:moveTo>
                    <a:pt x="301" y="98"/>
                  </a:moveTo>
                  <a:lnTo>
                    <a:pt x="301" y="98"/>
                  </a:lnTo>
                  <a:cubicBezTo>
                    <a:pt x="301" y="0"/>
                    <a:pt x="301" y="0"/>
                    <a:pt x="301" y="0"/>
                  </a:cubicBezTo>
                  <a:cubicBezTo>
                    <a:pt x="124" y="159"/>
                    <a:pt x="124" y="159"/>
                    <a:pt x="124" y="159"/>
                  </a:cubicBezTo>
                  <a:cubicBezTo>
                    <a:pt x="301" y="327"/>
                    <a:pt x="301" y="327"/>
                    <a:pt x="301" y="327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81" y="221"/>
                    <a:pt x="435" y="230"/>
                    <a:pt x="496" y="336"/>
                  </a:cubicBezTo>
                  <a:cubicBezTo>
                    <a:pt x="496" y="336"/>
                    <a:pt x="488" y="98"/>
                    <a:pt x="301" y="98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49">
              <a:extLst>
                <a:ext uri="{FF2B5EF4-FFF2-40B4-BE49-F238E27FC236}">
                  <a16:creationId xmlns:a16="http://schemas.microsoft.com/office/drawing/2014/main" id="{7988CC96-AFF9-470A-A129-C26EF7D9AF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2352992" y="2543775"/>
              <a:ext cx="264068" cy="173538"/>
            </a:xfrm>
            <a:custGeom>
              <a:avLst/>
              <a:gdLst>
                <a:gd name="T0" fmla="*/ 119835 w 444"/>
                <a:gd name="T1" fmla="*/ 98900 h 337"/>
                <a:gd name="T2" fmla="*/ 119835 w 444"/>
                <a:gd name="T3" fmla="*/ 98900 h 337"/>
                <a:gd name="T4" fmla="*/ 119835 w 444"/>
                <a:gd name="T5" fmla="*/ 146337 h 337"/>
                <a:gd name="T6" fmla="*/ 199574 w 444"/>
                <a:gd name="T7" fmla="*/ 71155 h 337"/>
                <a:gd name="T8" fmla="*/ 119835 w 444"/>
                <a:gd name="T9" fmla="*/ 0 h 337"/>
                <a:gd name="T10" fmla="*/ 119835 w 444"/>
                <a:gd name="T11" fmla="*/ 43856 h 337"/>
                <a:gd name="T12" fmla="*/ 0 w 444"/>
                <a:gd name="T13" fmla="*/ 150364 h 337"/>
                <a:gd name="T14" fmla="*/ 119835 w 444"/>
                <a:gd name="T15" fmla="*/ 98900 h 3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4" h="337">
                  <a:moveTo>
                    <a:pt x="266" y="221"/>
                  </a:moveTo>
                  <a:lnTo>
                    <a:pt x="266" y="221"/>
                  </a:lnTo>
                  <a:cubicBezTo>
                    <a:pt x="266" y="327"/>
                    <a:pt x="266" y="327"/>
                    <a:pt x="266" y="327"/>
                  </a:cubicBezTo>
                  <a:cubicBezTo>
                    <a:pt x="443" y="159"/>
                    <a:pt x="443" y="159"/>
                    <a:pt x="443" y="159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45" y="98"/>
                    <a:pt x="0" y="336"/>
                    <a:pt x="0" y="336"/>
                  </a:cubicBezTo>
                  <a:cubicBezTo>
                    <a:pt x="62" y="230"/>
                    <a:pt x="151" y="221"/>
                    <a:pt x="266" y="22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49">
              <a:extLst>
                <a:ext uri="{FF2B5EF4-FFF2-40B4-BE49-F238E27FC236}">
                  <a16:creationId xmlns:a16="http://schemas.microsoft.com/office/drawing/2014/main" id="{854EB241-E8FC-4348-95F9-123D32C36A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3571826" y="2543775"/>
              <a:ext cx="264068" cy="173538"/>
            </a:xfrm>
            <a:custGeom>
              <a:avLst/>
              <a:gdLst>
                <a:gd name="T0" fmla="*/ 119835 w 444"/>
                <a:gd name="T1" fmla="*/ 98900 h 337"/>
                <a:gd name="T2" fmla="*/ 119835 w 444"/>
                <a:gd name="T3" fmla="*/ 98900 h 337"/>
                <a:gd name="T4" fmla="*/ 119835 w 444"/>
                <a:gd name="T5" fmla="*/ 146337 h 337"/>
                <a:gd name="T6" fmla="*/ 199574 w 444"/>
                <a:gd name="T7" fmla="*/ 71155 h 337"/>
                <a:gd name="T8" fmla="*/ 119835 w 444"/>
                <a:gd name="T9" fmla="*/ 0 h 337"/>
                <a:gd name="T10" fmla="*/ 119835 w 444"/>
                <a:gd name="T11" fmla="*/ 43856 h 337"/>
                <a:gd name="T12" fmla="*/ 0 w 444"/>
                <a:gd name="T13" fmla="*/ 150364 h 337"/>
                <a:gd name="T14" fmla="*/ 119835 w 444"/>
                <a:gd name="T15" fmla="*/ 98900 h 3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4" h="337">
                  <a:moveTo>
                    <a:pt x="266" y="221"/>
                  </a:moveTo>
                  <a:lnTo>
                    <a:pt x="266" y="221"/>
                  </a:lnTo>
                  <a:cubicBezTo>
                    <a:pt x="266" y="327"/>
                    <a:pt x="266" y="327"/>
                    <a:pt x="266" y="327"/>
                  </a:cubicBezTo>
                  <a:cubicBezTo>
                    <a:pt x="443" y="159"/>
                    <a:pt x="443" y="159"/>
                    <a:pt x="443" y="159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45" y="98"/>
                    <a:pt x="0" y="336"/>
                    <a:pt x="0" y="336"/>
                  </a:cubicBezTo>
                  <a:cubicBezTo>
                    <a:pt x="62" y="230"/>
                    <a:pt x="151" y="221"/>
                    <a:pt x="266" y="22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81781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4475" y="1284339"/>
            <a:ext cx="50093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Liberation Sans" panose="020B0604020202020204" pitchFamily="34" charset="0"/>
                <a:cs typeface="Liberation Sans" panose="020B0604020202020204" pitchFamily="34" charset="0"/>
              </a:rPr>
              <a:t>METHODS</a:t>
            </a:r>
            <a:endParaRPr kumimoji="0" lang="id-ID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ontserrat Light" panose="00000400000000000000" pitchFamily="50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804475" y="2603237"/>
            <a:ext cx="5962085" cy="10243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</a:rPr>
              <a:t>GDSC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</a:rPr>
              <a:t>TCGA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</a:rPr>
              <a:t>Inference of Synthetic Cyototixity</a:t>
            </a:r>
          </a:p>
        </p:txBody>
      </p:sp>
    </p:spTree>
    <p:extLst>
      <p:ext uri="{BB962C8B-B14F-4D97-AF65-F5344CB8AC3E}">
        <p14:creationId xmlns:p14="http://schemas.microsoft.com/office/powerpoint/2010/main" val="5904186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3539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METHODS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Cosmic Database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C43C6A0-FB0E-4524-BC60-1C5886C88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103" y="862152"/>
            <a:ext cx="5749961" cy="184727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209AD4-A820-44DB-A11B-E12C74A64AF5}"/>
              </a:ext>
            </a:extLst>
          </p:cNvPr>
          <p:cNvSpPr/>
          <p:nvPr/>
        </p:nvSpPr>
        <p:spPr>
          <a:xfrm>
            <a:off x="148936" y="1296261"/>
            <a:ext cx="9473684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SureSelectXT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Human All Exon 50Mb,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Affymetrix SNP6 array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Variant calling: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Caveman</a:t>
            </a:r>
            <a:r>
              <a:rPr kumimoji="0" lang="en-US" altLang="ko-KR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[17]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Pindel</a:t>
            </a:r>
            <a:r>
              <a:rPr kumimoji="0" lang="en-US" altLang="ko-KR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[18]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algorithms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Copy number estimation: PICNIC</a:t>
            </a:r>
            <a:r>
              <a:rPr kumimoji="0" lang="en-US" altLang="ko-KR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[19]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algorithm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Germline filter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Read depth =&gt;15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Mutant allele burden =&gt;15%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Variant not seen at any level in the reference normal samples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Confidence filter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1000 genomes (released March 29th 2012)</a:t>
            </a:r>
            <a:r>
              <a:rPr kumimoji="0" lang="en-US" altLang="ko-KR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[20]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- variants with a frequency &gt; 0.0014 have been removed.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ESP6500 (released June 20th 2012)</a:t>
            </a:r>
            <a:r>
              <a:rPr kumimoji="0" lang="en-US" altLang="ko-KR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[19]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- variants with a frequency &gt;= 0.00025 have been removed.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DBSNP 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Ensembl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58) - SNPs that have a minor allele frequency have been removed.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In-house normal set (n=350) - variants seen in more than 1 normal have been removed.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722D4F-7B5C-4FB5-BFBE-23448218E7F0}"/>
              </a:ext>
            </a:extLst>
          </p:cNvPr>
          <p:cNvSpPr/>
          <p:nvPr/>
        </p:nvSpPr>
        <p:spPr>
          <a:xfrm>
            <a:off x="0" y="621166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Papaemmanuil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E., et al. "Somatic SF3B1 mutation in myelodysplasia with ring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sideroblasts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." </a:t>
            </a:r>
            <a:r>
              <a:rPr kumimoji="0" lang="en-US" altLang="ko-KR" sz="9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New England Journal of Medicine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365.15 (2011): 1384-1395.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Ye, Kai, et al. "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Pindel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a pattern growth approach to detect break points of large deletions and medium sized insertions from paired-end short reads." </a:t>
            </a:r>
            <a:r>
              <a:rPr kumimoji="0" lang="en-US" altLang="ko-KR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Bioinformatics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25.21 (2009): 2865-2871.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Greenman, Chris D., et al. "PICNIC: an algorithm to predict absolute allelic copy number variation with microarray cancer data." </a:t>
            </a:r>
            <a:r>
              <a:rPr kumimoji="0" lang="en-US" altLang="ko-KR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Biostatistics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11.1 (2009): 164-175.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Forbes, Simon A., et al. "COSMIC: exploring the world's knowledge of somatic mutations in human cancer." Nucleic acids research 43.D1 (2014): D805-D811.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8560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4042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METHODS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Binary DNA event matrix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89DB78-DEC2-4BF5-8472-8AC214ECC1D2}"/>
              </a:ext>
            </a:extLst>
          </p:cNvPr>
          <p:cNvSpPr/>
          <p:nvPr/>
        </p:nvSpPr>
        <p:spPr>
          <a:xfrm>
            <a:off x="665019" y="1745604"/>
            <a:ext cx="8229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Build binary disruption matrix of significantly altered genes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The algorithm uses somatic mutations and copy number events across all observed samples applied multiple gene filters.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	if gene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is altered by a missense somatic mutation SIFT &lt;0.05 in sample j;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	if gene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is altered by a loss of function mutation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	if gene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is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homozygously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deleted in sample j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0	otherwise.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143E96-0267-42D9-9AA5-052BE9C44C7D}"/>
              </a:ext>
            </a:extLst>
          </p:cNvPr>
          <p:cNvSpPr/>
          <p:nvPr/>
        </p:nvSpPr>
        <p:spPr>
          <a:xfrm>
            <a:off x="8544791" y="3838484"/>
            <a:ext cx="38481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Loss of function mutation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Complex - frameshift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Deletion - Frameshift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Insertion - Frameshift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Nonstop extension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Substitution - Nonsense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E7ADBE-916D-40B1-8D76-37128C8B46C0}"/>
              </a:ext>
            </a:extLst>
          </p:cNvPr>
          <p:cNvSpPr/>
          <p:nvPr/>
        </p:nvSpPr>
        <p:spPr>
          <a:xfrm>
            <a:off x="0" y="6596390"/>
            <a:ext cx="12065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Ciriello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Giovanni, et al. "Mutual exclusivity analysis identifies oncogenic network modules." </a:t>
            </a:r>
            <a:r>
              <a:rPr kumimoji="0" lang="en-US" altLang="ko-K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Genome research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22.2 (2012): 398-406.</a:t>
            </a:r>
            <a:endParaRPr kumimoji="0" lang="ko-KR" alt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4D3B9D-89B9-4B75-9407-9E28E8D66278}"/>
              </a:ext>
            </a:extLst>
          </p:cNvPr>
          <p:cNvSpPr/>
          <p:nvPr/>
        </p:nvSpPr>
        <p:spPr>
          <a:xfrm>
            <a:off x="1160092" y="5571380"/>
            <a:ext cx="5475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Each gene group should be disrupted in 2.5% sample.</a:t>
            </a:r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B2DBC42F-A6C6-4FEC-9EC1-A0C53EA0FCA2}"/>
              </a:ext>
            </a:extLst>
          </p:cNvPr>
          <p:cNvSpPr/>
          <p:nvPr/>
        </p:nvSpPr>
        <p:spPr>
          <a:xfrm>
            <a:off x="945222" y="3838484"/>
            <a:ext cx="133565" cy="12369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9816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33009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METHODS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GDSC database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D0E777-24B9-4F6F-8091-F88E2102E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29" y="580990"/>
            <a:ext cx="6308753" cy="62690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0B6F78A-7A37-4B11-8698-04C7DA105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972" y="4118990"/>
            <a:ext cx="2753435" cy="198886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670DAB-64BE-4092-A1D0-9B500A592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972" y="1182577"/>
            <a:ext cx="2753435" cy="195358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AF4596-B42A-4CE3-B79C-0BA7D8B6DE6F}"/>
              </a:ext>
            </a:extLst>
          </p:cNvPr>
          <p:cNvSpPr/>
          <p:nvPr/>
        </p:nvSpPr>
        <p:spPr>
          <a:xfrm>
            <a:off x="8411513" y="3082491"/>
            <a:ext cx="2124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Distribution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of AUC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value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per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cell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line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10B809-3267-489B-954C-332AEAC61390}"/>
              </a:ext>
            </a:extLst>
          </p:cNvPr>
          <p:cNvSpPr/>
          <p:nvPr/>
        </p:nvSpPr>
        <p:spPr>
          <a:xfrm>
            <a:off x="8237567" y="6066510"/>
            <a:ext cx="21820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Distribution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of IC50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values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per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cell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line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645081-155D-4638-9BCF-AE8437C88177}"/>
              </a:ext>
            </a:extLst>
          </p:cNvPr>
          <p:cNvSpPr/>
          <p:nvPr/>
        </p:nvSpPr>
        <p:spPr>
          <a:xfrm rot="16200000">
            <a:off x="7535165" y="1881400"/>
            <a:ext cx="670759" cy="2788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Density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6F657D-50FF-4A4A-9623-25E88980AE69}"/>
              </a:ext>
            </a:extLst>
          </p:cNvPr>
          <p:cNvSpPr/>
          <p:nvPr/>
        </p:nvSpPr>
        <p:spPr>
          <a:xfrm rot="16200000">
            <a:off x="7535164" y="4750023"/>
            <a:ext cx="670759" cy="2788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Density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3610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3520C0-7884-4116-A0B6-797C04331E90}"/>
              </a:ext>
            </a:extLst>
          </p:cNvPr>
          <p:cNvSpPr/>
          <p:nvPr/>
        </p:nvSpPr>
        <p:spPr>
          <a:xfrm>
            <a:off x="823768" y="2020226"/>
            <a:ext cx="4574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Significant Differences in Drug response (IC50).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67E3D-8627-4703-89FB-F068C9F03623}"/>
              </a:ext>
            </a:extLst>
          </p:cNvPr>
          <p:cNvSpPr txBox="1"/>
          <p:nvPr/>
        </p:nvSpPr>
        <p:spPr>
          <a:xfrm>
            <a:off x="1176216" y="3044519"/>
            <a:ext cx="1165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Synthetic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Cytotoxicity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group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Freeform 45">
            <a:extLst>
              <a:ext uri="{FF2B5EF4-FFF2-40B4-BE49-F238E27FC236}">
                <a16:creationId xmlns:a16="http://schemas.microsoft.com/office/drawing/2014/main" id="{3E8069AC-DC19-4F3F-BC5C-A29ECD827C40}"/>
              </a:ext>
            </a:extLst>
          </p:cNvPr>
          <p:cNvSpPr>
            <a:spLocks/>
          </p:cNvSpPr>
          <p:nvPr/>
        </p:nvSpPr>
        <p:spPr bwMode="auto">
          <a:xfrm rot="10800000">
            <a:off x="2689086" y="3261984"/>
            <a:ext cx="258757" cy="458215"/>
          </a:xfrm>
          <a:custGeom>
            <a:avLst/>
            <a:gdLst>
              <a:gd name="T0" fmla="*/ 6350 w 96"/>
              <a:gd name="T1" fmla="*/ 33734 h 168"/>
              <a:gd name="T2" fmla="*/ 106363 w 96"/>
              <a:gd name="T3" fmla="*/ 134938 h 168"/>
              <a:gd name="T4" fmla="*/ 4763 w 96"/>
              <a:gd name="T5" fmla="*/ 237747 h 168"/>
              <a:gd name="T6" fmla="*/ 4763 w 96"/>
              <a:gd name="T7" fmla="*/ 237747 h 168"/>
              <a:gd name="T8" fmla="*/ 0 w 96"/>
              <a:gd name="T9" fmla="*/ 250598 h 168"/>
              <a:gd name="T10" fmla="*/ 19050 w 96"/>
              <a:gd name="T11" fmla="*/ 269875 h 168"/>
              <a:gd name="T12" fmla="*/ 31750 w 96"/>
              <a:gd name="T13" fmla="*/ 265056 h 168"/>
              <a:gd name="T14" fmla="*/ 31750 w 96"/>
              <a:gd name="T15" fmla="*/ 265056 h 168"/>
              <a:gd name="T16" fmla="*/ 146050 w 96"/>
              <a:gd name="T17" fmla="*/ 149395 h 168"/>
              <a:gd name="T18" fmla="*/ 146050 w 96"/>
              <a:gd name="T19" fmla="*/ 149395 h 168"/>
              <a:gd name="T20" fmla="*/ 152400 w 96"/>
              <a:gd name="T21" fmla="*/ 134938 h 168"/>
              <a:gd name="T22" fmla="*/ 152400 w 96"/>
              <a:gd name="T23" fmla="*/ 134938 h 168"/>
              <a:gd name="T24" fmla="*/ 152400 w 96"/>
              <a:gd name="T25" fmla="*/ 134938 h 168"/>
              <a:gd name="T26" fmla="*/ 146050 w 96"/>
              <a:gd name="T27" fmla="*/ 120480 h 168"/>
              <a:gd name="T28" fmla="*/ 146050 w 96"/>
              <a:gd name="T29" fmla="*/ 120480 h 168"/>
              <a:gd name="T30" fmla="*/ 31750 w 96"/>
              <a:gd name="T31" fmla="*/ 4819 h 168"/>
              <a:gd name="T32" fmla="*/ 31750 w 96"/>
              <a:gd name="T33" fmla="*/ 4819 h 168"/>
              <a:gd name="T34" fmla="*/ 19050 w 96"/>
              <a:gd name="T35" fmla="*/ 0 h 168"/>
              <a:gd name="T36" fmla="*/ 0 w 96"/>
              <a:gd name="T37" fmla="*/ 19277 h 168"/>
              <a:gd name="T38" fmla="*/ 6350 w 96"/>
              <a:gd name="T39" fmla="*/ 33734 h 1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6" h="168">
                <a:moveTo>
                  <a:pt x="4" y="21"/>
                </a:moveTo>
                <a:cubicBezTo>
                  <a:pt x="67" y="84"/>
                  <a:pt x="67" y="84"/>
                  <a:pt x="67" y="84"/>
                </a:cubicBezTo>
                <a:cubicBezTo>
                  <a:pt x="3" y="148"/>
                  <a:pt x="3" y="148"/>
                  <a:pt x="3" y="148"/>
                </a:cubicBezTo>
                <a:cubicBezTo>
                  <a:pt x="3" y="148"/>
                  <a:pt x="3" y="148"/>
                  <a:pt x="3" y="148"/>
                </a:cubicBezTo>
                <a:cubicBezTo>
                  <a:pt x="1" y="150"/>
                  <a:pt x="0" y="153"/>
                  <a:pt x="0" y="156"/>
                </a:cubicBezTo>
                <a:cubicBezTo>
                  <a:pt x="0" y="163"/>
                  <a:pt x="5" y="168"/>
                  <a:pt x="12" y="168"/>
                </a:cubicBezTo>
                <a:cubicBezTo>
                  <a:pt x="15" y="168"/>
                  <a:pt x="18" y="167"/>
                  <a:pt x="20" y="165"/>
                </a:cubicBezTo>
                <a:cubicBezTo>
                  <a:pt x="20" y="165"/>
                  <a:pt x="20" y="165"/>
                  <a:pt x="20" y="165"/>
                </a:cubicBezTo>
                <a:cubicBezTo>
                  <a:pt x="92" y="93"/>
                  <a:pt x="92" y="93"/>
                  <a:pt x="92" y="93"/>
                </a:cubicBezTo>
                <a:cubicBezTo>
                  <a:pt x="92" y="93"/>
                  <a:pt x="92" y="93"/>
                  <a:pt x="92" y="93"/>
                </a:cubicBezTo>
                <a:cubicBezTo>
                  <a:pt x="95" y="90"/>
                  <a:pt x="96" y="87"/>
                  <a:pt x="9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96" y="81"/>
                  <a:pt x="95" y="77"/>
                  <a:pt x="92" y="75"/>
                </a:cubicBezTo>
                <a:cubicBezTo>
                  <a:pt x="92" y="75"/>
                  <a:pt x="92" y="75"/>
                  <a:pt x="92" y="75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3"/>
                  <a:pt x="20" y="3"/>
                  <a:pt x="20" y="3"/>
                </a:cubicBezTo>
                <a:cubicBezTo>
                  <a:pt x="18" y="1"/>
                  <a:pt x="15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6"/>
                  <a:pt x="2" y="19"/>
                  <a:pt x="4" y="21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B41A61-BBBA-4124-ABE8-7A81B8BA851B}"/>
              </a:ext>
            </a:extLst>
          </p:cNvPr>
          <p:cNvSpPr txBox="1"/>
          <p:nvPr/>
        </p:nvSpPr>
        <p:spPr>
          <a:xfrm>
            <a:off x="3297088" y="3044517"/>
            <a:ext cx="1414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Wild type</a:t>
            </a: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Mut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 Gene A</a:t>
            </a: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Mut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 Gene B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8D7723-7630-4A56-A9E1-4AE1E085B846}"/>
              </a:ext>
            </a:extLst>
          </p:cNvPr>
          <p:cNvSpPr/>
          <p:nvPr/>
        </p:nvSpPr>
        <p:spPr>
          <a:xfrm>
            <a:off x="509177" y="4359310"/>
            <a:ext cx="54759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Wilcoxon rank sum test p &lt; 0.05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Each gene should be disrupted in 5% sample.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Each gene group should be disrupted in 2.5% sample.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0568AE-740B-410D-9683-24178F829ECB}"/>
              </a:ext>
            </a:extLst>
          </p:cNvPr>
          <p:cNvSpPr/>
          <p:nvPr/>
        </p:nvSpPr>
        <p:spPr>
          <a:xfrm>
            <a:off x="1714962" y="2535168"/>
            <a:ext cx="2435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IC50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V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alue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of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ru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g-A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83F72A-94E8-4CF7-8625-BE01EB8E899A}"/>
              </a:ext>
            </a:extLst>
          </p:cNvPr>
          <p:cNvGrpSpPr/>
          <p:nvPr/>
        </p:nvGrpSpPr>
        <p:grpSpPr>
          <a:xfrm>
            <a:off x="436595" y="-236160"/>
            <a:ext cx="5022496" cy="2140445"/>
            <a:chOff x="596117" y="937277"/>
            <a:chExt cx="5022496" cy="2140445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04B0FC5A-53E2-4836-9300-AE8E0EC8E4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3692" y="937277"/>
              <a:ext cx="507933" cy="510024"/>
            </a:xfrm>
            <a:custGeom>
              <a:avLst/>
              <a:gdLst>
                <a:gd name="T0" fmla="*/ 48626 w 238"/>
                <a:gd name="T1" fmla="*/ 343407 h 238"/>
                <a:gd name="T2" fmla="*/ 43763 w 238"/>
                <a:gd name="T3" fmla="*/ 338524 h 238"/>
                <a:gd name="T4" fmla="*/ 43763 w 238"/>
                <a:gd name="T5" fmla="*/ 177400 h 238"/>
                <a:gd name="T6" fmla="*/ 176673 w 238"/>
                <a:gd name="T7" fmla="*/ 43943 h 238"/>
                <a:gd name="T8" fmla="*/ 337137 w 238"/>
                <a:gd name="T9" fmla="*/ 43943 h 238"/>
                <a:gd name="T10" fmla="*/ 342000 w 238"/>
                <a:gd name="T11" fmla="*/ 48826 h 238"/>
                <a:gd name="T12" fmla="*/ 342000 w 238"/>
                <a:gd name="T13" fmla="*/ 209950 h 238"/>
                <a:gd name="T14" fmla="*/ 209090 w 238"/>
                <a:gd name="T15" fmla="*/ 343407 h 238"/>
                <a:gd name="T16" fmla="*/ 48626 w 238"/>
                <a:gd name="T17" fmla="*/ 343407 h 238"/>
                <a:gd name="T18" fmla="*/ 247991 w 238"/>
                <a:gd name="T19" fmla="*/ 249011 h 238"/>
                <a:gd name="T20" fmla="*/ 137773 w 238"/>
                <a:gd name="T21" fmla="*/ 138339 h 238"/>
                <a:gd name="T22" fmla="*/ 71318 w 238"/>
                <a:gd name="T23" fmla="*/ 205068 h 238"/>
                <a:gd name="T24" fmla="*/ 71318 w 238"/>
                <a:gd name="T25" fmla="*/ 310857 h 238"/>
                <a:gd name="T26" fmla="*/ 76180 w 238"/>
                <a:gd name="T27" fmla="*/ 315739 h 238"/>
                <a:gd name="T28" fmla="*/ 181536 w 238"/>
                <a:gd name="T29" fmla="*/ 315739 h 238"/>
                <a:gd name="T30" fmla="*/ 247991 w 238"/>
                <a:gd name="T31" fmla="*/ 249011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8" h="238">
                  <a:moveTo>
                    <a:pt x="30" y="211"/>
                  </a:moveTo>
                  <a:cubicBezTo>
                    <a:pt x="27" y="208"/>
                    <a:pt x="27" y="208"/>
                    <a:pt x="27" y="208"/>
                  </a:cubicBezTo>
                  <a:cubicBezTo>
                    <a:pt x="0" y="181"/>
                    <a:pt x="0" y="136"/>
                    <a:pt x="27" y="109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36" y="0"/>
                    <a:pt x="181" y="0"/>
                    <a:pt x="208" y="27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38" y="57"/>
                    <a:pt x="238" y="102"/>
                    <a:pt x="211" y="129"/>
                  </a:cubicBezTo>
                  <a:cubicBezTo>
                    <a:pt x="129" y="211"/>
                    <a:pt x="129" y="211"/>
                    <a:pt x="129" y="211"/>
                  </a:cubicBezTo>
                  <a:cubicBezTo>
                    <a:pt x="102" y="238"/>
                    <a:pt x="57" y="238"/>
                    <a:pt x="30" y="211"/>
                  </a:cubicBezTo>
                  <a:moveTo>
                    <a:pt x="153" y="153"/>
                  </a:moveTo>
                  <a:cubicBezTo>
                    <a:pt x="85" y="85"/>
                    <a:pt x="85" y="85"/>
                    <a:pt x="85" y="85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26" y="144"/>
                    <a:pt x="26" y="173"/>
                    <a:pt x="44" y="191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65" y="212"/>
                    <a:pt x="94" y="212"/>
                    <a:pt x="112" y="194"/>
                  </a:cubicBezTo>
                  <a:lnTo>
                    <a:pt x="153" y="1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모서리가 둥근 직사각형 58">
              <a:extLst>
                <a:ext uri="{FF2B5EF4-FFF2-40B4-BE49-F238E27FC236}">
                  <a16:creationId xmlns:a16="http://schemas.microsoft.com/office/drawing/2014/main" id="{2D176579-2CC6-4C53-8573-DAD109595810}"/>
                </a:ext>
              </a:extLst>
            </p:cNvPr>
            <p:cNvSpPr/>
            <p:nvPr/>
          </p:nvSpPr>
          <p:spPr>
            <a:xfrm>
              <a:off x="596117" y="1987511"/>
              <a:ext cx="1079884" cy="482369"/>
            </a:xfrm>
            <a:prstGeom prst="round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모서리가 둥근 직사각형 59">
              <a:extLst>
                <a:ext uri="{FF2B5EF4-FFF2-40B4-BE49-F238E27FC236}">
                  <a16:creationId xmlns:a16="http://schemas.microsoft.com/office/drawing/2014/main" id="{F189D0CA-1A78-4B38-A354-DDED98E3012A}"/>
                </a:ext>
              </a:extLst>
            </p:cNvPr>
            <p:cNvSpPr/>
            <p:nvPr/>
          </p:nvSpPr>
          <p:spPr>
            <a:xfrm>
              <a:off x="676897" y="2056631"/>
              <a:ext cx="419365" cy="343994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모서리가 둥근 직사각형 60">
              <a:extLst>
                <a:ext uri="{FF2B5EF4-FFF2-40B4-BE49-F238E27FC236}">
                  <a16:creationId xmlns:a16="http://schemas.microsoft.com/office/drawing/2014/main" id="{2A38E1D0-8EDE-4E77-8234-D2C96EA1246D}"/>
                </a:ext>
              </a:extLst>
            </p:cNvPr>
            <p:cNvSpPr/>
            <p:nvPr/>
          </p:nvSpPr>
          <p:spPr>
            <a:xfrm>
              <a:off x="1167659" y="2052010"/>
              <a:ext cx="419365" cy="343994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6BE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BEC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DB7477A9-C167-4B9F-8FD7-4D5EA23EB3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1799" y="937277"/>
              <a:ext cx="507933" cy="510024"/>
            </a:xfrm>
            <a:custGeom>
              <a:avLst/>
              <a:gdLst>
                <a:gd name="T0" fmla="*/ 48626 w 238"/>
                <a:gd name="T1" fmla="*/ 343407 h 238"/>
                <a:gd name="T2" fmla="*/ 43763 w 238"/>
                <a:gd name="T3" fmla="*/ 338524 h 238"/>
                <a:gd name="T4" fmla="*/ 43763 w 238"/>
                <a:gd name="T5" fmla="*/ 177400 h 238"/>
                <a:gd name="T6" fmla="*/ 176673 w 238"/>
                <a:gd name="T7" fmla="*/ 43943 h 238"/>
                <a:gd name="T8" fmla="*/ 337137 w 238"/>
                <a:gd name="T9" fmla="*/ 43943 h 238"/>
                <a:gd name="T10" fmla="*/ 342000 w 238"/>
                <a:gd name="T11" fmla="*/ 48826 h 238"/>
                <a:gd name="T12" fmla="*/ 342000 w 238"/>
                <a:gd name="T13" fmla="*/ 209950 h 238"/>
                <a:gd name="T14" fmla="*/ 209090 w 238"/>
                <a:gd name="T15" fmla="*/ 343407 h 238"/>
                <a:gd name="T16" fmla="*/ 48626 w 238"/>
                <a:gd name="T17" fmla="*/ 343407 h 238"/>
                <a:gd name="T18" fmla="*/ 247991 w 238"/>
                <a:gd name="T19" fmla="*/ 249011 h 238"/>
                <a:gd name="T20" fmla="*/ 137773 w 238"/>
                <a:gd name="T21" fmla="*/ 138339 h 238"/>
                <a:gd name="T22" fmla="*/ 71318 w 238"/>
                <a:gd name="T23" fmla="*/ 205068 h 238"/>
                <a:gd name="T24" fmla="*/ 71318 w 238"/>
                <a:gd name="T25" fmla="*/ 310857 h 238"/>
                <a:gd name="T26" fmla="*/ 76180 w 238"/>
                <a:gd name="T27" fmla="*/ 315739 h 238"/>
                <a:gd name="T28" fmla="*/ 181536 w 238"/>
                <a:gd name="T29" fmla="*/ 315739 h 238"/>
                <a:gd name="T30" fmla="*/ 247991 w 238"/>
                <a:gd name="T31" fmla="*/ 249011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8" h="238">
                  <a:moveTo>
                    <a:pt x="30" y="211"/>
                  </a:moveTo>
                  <a:cubicBezTo>
                    <a:pt x="27" y="208"/>
                    <a:pt x="27" y="208"/>
                    <a:pt x="27" y="208"/>
                  </a:cubicBezTo>
                  <a:cubicBezTo>
                    <a:pt x="0" y="181"/>
                    <a:pt x="0" y="136"/>
                    <a:pt x="27" y="109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36" y="0"/>
                    <a:pt x="181" y="0"/>
                    <a:pt x="208" y="27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38" y="57"/>
                    <a:pt x="238" y="102"/>
                    <a:pt x="211" y="129"/>
                  </a:cubicBezTo>
                  <a:cubicBezTo>
                    <a:pt x="129" y="211"/>
                    <a:pt x="129" y="211"/>
                    <a:pt x="129" y="211"/>
                  </a:cubicBezTo>
                  <a:cubicBezTo>
                    <a:pt x="102" y="238"/>
                    <a:pt x="57" y="238"/>
                    <a:pt x="30" y="211"/>
                  </a:cubicBezTo>
                  <a:moveTo>
                    <a:pt x="153" y="153"/>
                  </a:moveTo>
                  <a:cubicBezTo>
                    <a:pt x="85" y="85"/>
                    <a:pt x="85" y="85"/>
                    <a:pt x="85" y="85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26" y="144"/>
                    <a:pt x="26" y="173"/>
                    <a:pt x="44" y="191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65" y="212"/>
                    <a:pt x="94" y="212"/>
                    <a:pt x="112" y="194"/>
                  </a:cubicBezTo>
                  <a:lnTo>
                    <a:pt x="153" y="1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모서리가 둥근 직사각형 62">
              <a:extLst>
                <a:ext uri="{FF2B5EF4-FFF2-40B4-BE49-F238E27FC236}">
                  <a16:creationId xmlns:a16="http://schemas.microsoft.com/office/drawing/2014/main" id="{4E59C34A-CD6F-4D1B-B99E-6419B9750E75}"/>
                </a:ext>
              </a:extLst>
            </p:cNvPr>
            <p:cNvSpPr/>
            <p:nvPr/>
          </p:nvSpPr>
          <p:spPr>
            <a:xfrm>
              <a:off x="1864224" y="1987511"/>
              <a:ext cx="1079884" cy="482369"/>
            </a:xfrm>
            <a:prstGeom prst="round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모서리가 둥근 직사각형 63">
              <a:extLst>
                <a:ext uri="{FF2B5EF4-FFF2-40B4-BE49-F238E27FC236}">
                  <a16:creationId xmlns:a16="http://schemas.microsoft.com/office/drawing/2014/main" id="{678F4126-A45F-4DDD-A52A-0FEDBBADF143}"/>
                </a:ext>
              </a:extLst>
            </p:cNvPr>
            <p:cNvSpPr/>
            <p:nvPr/>
          </p:nvSpPr>
          <p:spPr>
            <a:xfrm>
              <a:off x="1945004" y="2056631"/>
              <a:ext cx="419365" cy="343994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모서리가 둥근 직사각형 64">
              <a:extLst>
                <a:ext uri="{FF2B5EF4-FFF2-40B4-BE49-F238E27FC236}">
                  <a16:creationId xmlns:a16="http://schemas.microsoft.com/office/drawing/2014/main" id="{EED2A3AB-48E6-4339-84A6-F27D81E3DAAF}"/>
                </a:ext>
              </a:extLst>
            </p:cNvPr>
            <p:cNvSpPr/>
            <p:nvPr/>
          </p:nvSpPr>
          <p:spPr>
            <a:xfrm>
              <a:off x="2435766" y="2052010"/>
              <a:ext cx="419365" cy="343994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6BE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BEC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5AD0047D-089B-437B-90A5-1B0246573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9906" y="937277"/>
              <a:ext cx="507933" cy="510024"/>
            </a:xfrm>
            <a:custGeom>
              <a:avLst/>
              <a:gdLst>
                <a:gd name="T0" fmla="*/ 48626 w 238"/>
                <a:gd name="T1" fmla="*/ 343407 h 238"/>
                <a:gd name="T2" fmla="*/ 43763 w 238"/>
                <a:gd name="T3" fmla="*/ 338524 h 238"/>
                <a:gd name="T4" fmla="*/ 43763 w 238"/>
                <a:gd name="T5" fmla="*/ 177400 h 238"/>
                <a:gd name="T6" fmla="*/ 176673 w 238"/>
                <a:gd name="T7" fmla="*/ 43943 h 238"/>
                <a:gd name="T8" fmla="*/ 337137 w 238"/>
                <a:gd name="T9" fmla="*/ 43943 h 238"/>
                <a:gd name="T10" fmla="*/ 342000 w 238"/>
                <a:gd name="T11" fmla="*/ 48826 h 238"/>
                <a:gd name="T12" fmla="*/ 342000 w 238"/>
                <a:gd name="T13" fmla="*/ 209950 h 238"/>
                <a:gd name="T14" fmla="*/ 209090 w 238"/>
                <a:gd name="T15" fmla="*/ 343407 h 238"/>
                <a:gd name="T16" fmla="*/ 48626 w 238"/>
                <a:gd name="T17" fmla="*/ 343407 h 238"/>
                <a:gd name="T18" fmla="*/ 247991 w 238"/>
                <a:gd name="T19" fmla="*/ 249011 h 238"/>
                <a:gd name="T20" fmla="*/ 137773 w 238"/>
                <a:gd name="T21" fmla="*/ 138339 h 238"/>
                <a:gd name="T22" fmla="*/ 71318 w 238"/>
                <a:gd name="T23" fmla="*/ 205068 h 238"/>
                <a:gd name="T24" fmla="*/ 71318 w 238"/>
                <a:gd name="T25" fmla="*/ 310857 h 238"/>
                <a:gd name="T26" fmla="*/ 76180 w 238"/>
                <a:gd name="T27" fmla="*/ 315739 h 238"/>
                <a:gd name="T28" fmla="*/ 181536 w 238"/>
                <a:gd name="T29" fmla="*/ 315739 h 238"/>
                <a:gd name="T30" fmla="*/ 247991 w 238"/>
                <a:gd name="T31" fmla="*/ 249011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8" h="238">
                  <a:moveTo>
                    <a:pt x="30" y="211"/>
                  </a:moveTo>
                  <a:cubicBezTo>
                    <a:pt x="27" y="208"/>
                    <a:pt x="27" y="208"/>
                    <a:pt x="27" y="208"/>
                  </a:cubicBezTo>
                  <a:cubicBezTo>
                    <a:pt x="0" y="181"/>
                    <a:pt x="0" y="136"/>
                    <a:pt x="27" y="109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36" y="0"/>
                    <a:pt x="181" y="0"/>
                    <a:pt x="208" y="27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38" y="57"/>
                    <a:pt x="238" y="102"/>
                    <a:pt x="211" y="129"/>
                  </a:cubicBezTo>
                  <a:cubicBezTo>
                    <a:pt x="129" y="211"/>
                    <a:pt x="129" y="211"/>
                    <a:pt x="129" y="211"/>
                  </a:cubicBezTo>
                  <a:cubicBezTo>
                    <a:pt x="102" y="238"/>
                    <a:pt x="57" y="238"/>
                    <a:pt x="30" y="211"/>
                  </a:cubicBezTo>
                  <a:moveTo>
                    <a:pt x="153" y="153"/>
                  </a:moveTo>
                  <a:cubicBezTo>
                    <a:pt x="85" y="85"/>
                    <a:pt x="85" y="85"/>
                    <a:pt x="85" y="85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26" y="144"/>
                    <a:pt x="26" y="173"/>
                    <a:pt x="44" y="191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65" y="212"/>
                    <a:pt x="94" y="212"/>
                    <a:pt x="112" y="194"/>
                  </a:cubicBezTo>
                  <a:lnTo>
                    <a:pt x="153" y="1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모서리가 둥근 직사각형 66">
              <a:extLst>
                <a:ext uri="{FF2B5EF4-FFF2-40B4-BE49-F238E27FC236}">
                  <a16:creationId xmlns:a16="http://schemas.microsoft.com/office/drawing/2014/main" id="{BDB9DF48-A634-4626-82FD-DDD71F335DBB}"/>
                </a:ext>
              </a:extLst>
            </p:cNvPr>
            <p:cNvSpPr/>
            <p:nvPr/>
          </p:nvSpPr>
          <p:spPr>
            <a:xfrm>
              <a:off x="3132331" y="1987511"/>
              <a:ext cx="1079884" cy="482369"/>
            </a:xfrm>
            <a:prstGeom prst="round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모서리가 둥근 직사각형 67">
              <a:extLst>
                <a:ext uri="{FF2B5EF4-FFF2-40B4-BE49-F238E27FC236}">
                  <a16:creationId xmlns:a16="http://schemas.microsoft.com/office/drawing/2014/main" id="{68C0ACF9-6A5D-4AB9-870C-41B006A7BC34}"/>
                </a:ext>
              </a:extLst>
            </p:cNvPr>
            <p:cNvSpPr/>
            <p:nvPr/>
          </p:nvSpPr>
          <p:spPr>
            <a:xfrm>
              <a:off x="3213111" y="2056631"/>
              <a:ext cx="419365" cy="343994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모서리가 둥근 직사각형 68">
              <a:extLst>
                <a:ext uri="{FF2B5EF4-FFF2-40B4-BE49-F238E27FC236}">
                  <a16:creationId xmlns:a16="http://schemas.microsoft.com/office/drawing/2014/main" id="{0B63D781-290D-4BAE-8D03-5E6343F284DC}"/>
                </a:ext>
              </a:extLst>
            </p:cNvPr>
            <p:cNvSpPr/>
            <p:nvPr/>
          </p:nvSpPr>
          <p:spPr>
            <a:xfrm>
              <a:off x="3703873" y="2052010"/>
              <a:ext cx="419365" cy="343994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6BE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BEC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E4B2E71C-BD5C-4AE9-A476-669B8D0DD2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8012" y="937277"/>
              <a:ext cx="507933" cy="510024"/>
            </a:xfrm>
            <a:custGeom>
              <a:avLst/>
              <a:gdLst>
                <a:gd name="T0" fmla="*/ 48626 w 238"/>
                <a:gd name="T1" fmla="*/ 343407 h 238"/>
                <a:gd name="T2" fmla="*/ 43763 w 238"/>
                <a:gd name="T3" fmla="*/ 338524 h 238"/>
                <a:gd name="T4" fmla="*/ 43763 w 238"/>
                <a:gd name="T5" fmla="*/ 177400 h 238"/>
                <a:gd name="T6" fmla="*/ 176673 w 238"/>
                <a:gd name="T7" fmla="*/ 43943 h 238"/>
                <a:gd name="T8" fmla="*/ 337137 w 238"/>
                <a:gd name="T9" fmla="*/ 43943 h 238"/>
                <a:gd name="T10" fmla="*/ 342000 w 238"/>
                <a:gd name="T11" fmla="*/ 48826 h 238"/>
                <a:gd name="T12" fmla="*/ 342000 w 238"/>
                <a:gd name="T13" fmla="*/ 209950 h 238"/>
                <a:gd name="T14" fmla="*/ 209090 w 238"/>
                <a:gd name="T15" fmla="*/ 343407 h 238"/>
                <a:gd name="T16" fmla="*/ 48626 w 238"/>
                <a:gd name="T17" fmla="*/ 343407 h 238"/>
                <a:gd name="T18" fmla="*/ 247991 w 238"/>
                <a:gd name="T19" fmla="*/ 249011 h 238"/>
                <a:gd name="T20" fmla="*/ 137773 w 238"/>
                <a:gd name="T21" fmla="*/ 138339 h 238"/>
                <a:gd name="T22" fmla="*/ 71318 w 238"/>
                <a:gd name="T23" fmla="*/ 205068 h 238"/>
                <a:gd name="T24" fmla="*/ 71318 w 238"/>
                <a:gd name="T25" fmla="*/ 310857 h 238"/>
                <a:gd name="T26" fmla="*/ 76180 w 238"/>
                <a:gd name="T27" fmla="*/ 315739 h 238"/>
                <a:gd name="T28" fmla="*/ 181536 w 238"/>
                <a:gd name="T29" fmla="*/ 315739 h 238"/>
                <a:gd name="T30" fmla="*/ 247991 w 238"/>
                <a:gd name="T31" fmla="*/ 249011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8" h="238">
                  <a:moveTo>
                    <a:pt x="30" y="211"/>
                  </a:moveTo>
                  <a:cubicBezTo>
                    <a:pt x="27" y="208"/>
                    <a:pt x="27" y="208"/>
                    <a:pt x="27" y="208"/>
                  </a:cubicBezTo>
                  <a:cubicBezTo>
                    <a:pt x="0" y="181"/>
                    <a:pt x="0" y="136"/>
                    <a:pt x="27" y="109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36" y="0"/>
                    <a:pt x="181" y="0"/>
                    <a:pt x="208" y="27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38" y="57"/>
                    <a:pt x="238" y="102"/>
                    <a:pt x="211" y="129"/>
                  </a:cubicBezTo>
                  <a:cubicBezTo>
                    <a:pt x="129" y="211"/>
                    <a:pt x="129" y="211"/>
                    <a:pt x="129" y="211"/>
                  </a:cubicBezTo>
                  <a:cubicBezTo>
                    <a:pt x="102" y="238"/>
                    <a:pt x="57" y="238"/>
                    <a:pt x="30" y="211"/>
                  </a:cubicBezTo>
                  <a:moveTo>
                    <a:pt x="153" y="153"/>
                  </a:moveTo>
                  <a:cubicBezTo>
                    <a:pt x="85" y="85"/>
                    <a:pt x="85" y="85"/>
                    <a:pt x="85" y="85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26" y="144"/>
                    <a:pt x="26" y="173"/>
                    <a:pt x="44" y="191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65" y="212"/>
                    <a:pt x="94" y="212"/>
                    <a:pt x="112" y="194"/>
                  </a:cubicBezTo>
                  <a:lnTo>
                    <a:pt x="153" y="1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모서리가 둥근 직사각형 70">
              <a:extLst>
                <a:ext uri="{FF2B5EF4-FFF2-40B4-BE49-F238E27FC236}">
                  <a16:creationId xmlns:a16="http://schemas.microsoft.com/office/drawing/2014/main" id="{62BAF86D-BD00-446C-9DAF-40DE756499E9}"/>
                </a:ext>
              </a:extLst>
            </p:cNvPr>
            <p:cNvSpPr/>
            <p:nvPr/>
          </p:nvSpPr>
          <p:spPr>
            <a:xfrm>
              <a:off x="4400438" y="1987511"/>
              <a:ext cx="1079884" cy="482369"/>
            </a:xfrm>
            <a:prstGeom prst="round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모서리가 둥근 직사각형 71">
              <a:extLst>
                <a:ext uri="{FF2B5EF4-FFF2-40B4-BE49-F238E27FC236}">
                  <a16:creationId xmlns:a16="http://schemas.microsoft.com/office/drawing/2014/main" id="{07BD463E-5F71-4F2A-8E5C-77273234ED02}"/>
                </a:ext>
              </a:extLst>
            </p:cNvPr>
            <p:cNvSpPr/>
            <p:nvPr/>
          </p:nvSpPr>
          <p:spPr>
            <a:xfrm>
              <a:off x="4481218" y="2056631"/>
              <a:ext cx="419365" cy="343994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모서리가 둥근 직사각형 72">
              <a:extLst>
                <a:ext uri="{FF2B5EF4-FFF2-40B4-BE49-F238E27FC236}">
                  <a16:creationId xmlns:a16="http://schemas.microsoft.com/office/drawing/2014/main" id="{DFD6175D-A814-4C56-B25F-1F86A07779E2}"/>
                </a:ext>
              </a:extLst>
            </p:cNvPr>
            <p:cNvSpPr/>
            <p:nvPr/>
          </p:nvSpPr>
          <p:spPr>
            <a:xfrm>
              <a:off x="4971980" y="2052010"/>
              <a:ext cx="419365" cy="343994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6BE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BEC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Freeform 105">
              <a:extLst>
                <a:ext uri="{FF2B5EF4-FFF2-40B4-BE49-F238E27FC236}">
                  <a16:creationId xmlns:a16="http://schemas.microsoft.com/office/drawing/2014/main" id="{83FAE7E8-4B2A-4A73-B39B-C3248492F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150" y="2027193"/>
              <a:ext cx="409484" cy="409484"/>
            </a:xfrm>
            <a:custGeom>
              <a:avLst/>
              <a:gdLst/>
              <a:ahLst/>
              <a:cxnLst>
                <a:cxn ang="0">
                  <a:pos x="255" y="58"/>
                </a:cxn>
                <a:cxn ang="0">
                  <a:pos x="257" y="53"/>
                </a:cxn>
                <a:cxn ang="0">
                  <a:pos x="262" y="38"/>
                </a:cxn>
                <a:cxn ang="0">
                  <a:pos x="257" y="24"/>
                </a:cxn>
                <a:cxn ang="0">
                  <a:pos x="244" y="9"/>
                </a:cxn>
                <a:cxn ang="0">
                  <a:pos x="241" y="5"/>
                </a:cxn>
                <a:cxn ang="0">
                  <a:pos x="224" y="0"/>
                </a:cxn>
                <a:cxn ang="0">
                  <a:pos x="210" y="5"/>
                </a:cxn>
                <a:cxn ang="0">
                  <a:pos x="132" y="82"/>
                </a:cxn>
                <a:cxn ang="0">
                  <a:pos x="58" y="9"/>
                </a:cxn>
                <a:cxn ang="0">
                  <a:pos x="49" y="2"/>
                </a:cxn>
                <a:cxn ang="0">
                  <a:pos x="27" y="2"/>
                </a:cxn>
                <a:cxn ang="0">
                  <a:pos x="18" y="9"/>
                </a:cxn>
                <a:cxn ang="0">
                  <a:pos x="9" y="18"/>
                </a:cxn>
                <a:cxn ang="0">
                  <a:pos x="3" y="27"/>
                </a:cxn>
                <a:cxn ang="0">
                  <a:pos x="3" y="49"/>
                </a:cxn>
                <a:cxn ang="0">
                  <a:pos x="9" y="58"/>
                </a:cxn>
                <a:cxn ang="0">
                  <a:pos x="9" y="205"/>
                </a:cxn>
                <a:cxn ang="0">
                  <a:pos x="5" y="210"/>
                </a:cxn>
                <a:cxn ang="0">
                  <a:pos x="0" y="225"/>
                </a:cxn>
                <a:cxn ang="0">
                  <a:pos x="5" y="241"/>
                </a:cxn>
                <a:cxn ang="0">
                  <a:pos x="18" y="254"/>
                </a:cxn>
                <a:cxn ang="0">
                  <a:pos x="23" y="257"/>
                </a:cxn>
                <a:cxn ang="0">
                  <a:pos x="38" y="263"/>
                </a:cxn>
                <a:cxn ang="0">
                  <a:pos x="54" y="257"/>
                </a:cxn>
                <a:cxn ang="0">
                  <a:pos x="132" y="181"/>
                </a:cxn>
                <a:cxn ang="0">
                  <a:pos x="204" y="254"/>
                </a:cxn>
                <a:cxn ang="0">
                  <a:pos x="214" y="261"/>
                </a:cxn>
                <a:cxn ang="0">
                  <a:pos x="235" y="261"/>
                </a:cxn>
                <a:cxn ang="0">
                  <a:pos x="244" y="254"/>
                </a:cxn>
                <a:cxn ang="0">
                  <a:pos x="255" y="245"/>
                </a:cxn>
                <a:cxn ang="0">
                  <a:pos x="261" y="236"/>
                </a:cxn>
                <a:cxn ang="0">
                  <a:pos x="261" y="214"/>
                </a:cxn>
                <a:cxn ang="0">
                  <a:pos x="255" y="205"/>
                </a:cxn>
              </a:cxnLst>
              <a:rect l="0" t="0" r="r" b="b"/>
              <a:pathLst>
                <a:path w="262" h="263">
                  <a:moveTo>
                    <a:pt x="181" y="132"/>
                  </a:moveTo>
                  <a:lnTo>
                    <a:pt x="255" y="58"/>
                  </a:lnTo>
                  <a:lnTo>
                    <a:pt x="255" y="58"/>
                  </a:lnTo>
                  <a:lnTo>
                    <a:pt x="257" y="53"/>
                  </a:lnTo>
                  <a:lnTo>
                    <a:pt x="261" y="49"/>
                  </a:lnTo>
                  <a:lnTo>
                    <a:pt x="262" y="38"/>
                  </a:lnTo>
                  <a:lnTo>
                    <a:pt x="261" y="27"/>
                  </a:lnTo>
                  <a:lnTo>
                    <a:pt x="257" y="24"/>
                  </a:lnTo>
                  <a:lnTo>
                    <a:pt x="255" y="18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1" y="5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4" y="2"/>
                  </a:lnTo>
                  <a:lnTo>
                    <a:pt x="210" y="5"/>
                  </a:lnTo>
                  <a:lnTo>
                    <a:pt x="204" y="9"/>
                  </a:lnTo>
                  <a:lnTo>
                    <a:pt x="132" y="82"/>
                  </a:lnTo>
                  <a:lnTo>
                    <a:pt x="58" y="9"/>
                  </a:lnTo>
                  <a:lnTo>
                    <a:pt x="58" y="9"/>
                  </a:lnTo>
                  <a:lnTo>
                    <a:pt x="54" y="5"/>
                  </a:lnTo>
                  <a:lnTo>
                    <a:pt x="49" y="2"/>
                  </a:lnTo>
                  <a:lnTo>
                    <a:pt x="38" y="0"/>
                  </a:lnTo>
                  <a:lnTo>
                    <a:pt x="27" y="2"/>
                  </a:lnTo>
                  <a:lnTo>
                    <a:pt x="23" y="5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5" y="24"/>
                  </a:lnTo>
                  <a:lnTo>
                    <a:pt x="3" y="27"/>
                  </a:lnTo>
                  <a:lnTo>
                    <a:pt x="0" y="38"/>
                  </a:lnTo>
                  <a:lnTo>
                    <a:pt x="3" y="49"/>
                  </a:lnTo>
                  <a:lnTo>
                    <a:pt x="5" y="53"/>
                  </a:lnTo>
                  <a:lnTo>
                    <a:pt x="9" y="58"/>
                  </a:lnTo>
                  <a:lnTo>
                    <a:pt x="83" y="132"/>
                  </a:lnTo>
                  <a:lnTo>
                    <a:pt x="9" y="205"/>
                  </a:lnTo>
                  <a:lnTo>
                    <a:pt x="9" y="205"/>
                  </a:lnTo>
                  <a:lnTo>
                    <a:pt x="5" y="210"/>
                  </a:lnTo>
                  <a:lnTo>
                    <a:pt x="3" y="214"/>
                  </a:lnTo>
                  <a:lnTo>
                    <a:pt x="0" y="225"/>
                  </a:lnTo>
                  <a:lnTo>
                    <a:pt x="3" y="236"/>
                  </a:lnTo>
                  <a:lnTo>
                    <a:pt x="5" y="241"/>
                  </a:lnTo>
                  <a:lnTo>
                    <a:pt x="9" y="245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3" y="257"/>
                  </a:lnTo>
                  <a:lnTo>
                    <a:pt x="27" y="261"/>
                  </a:lnTo>
                  <a:lnTo>
                    <a:pt x="38" y="263"/>
                  </a:lnTo>
                  <a:lnTo>
                    <a:pt x="49" y="261"/>
                  </a:lnTo>
                  <a:lnTo>
                    <a:pt x="54" y="257"/>
                  </a:lnTo>
                  <a:lnTo>
                    <a:pt x="58" y="254"/>
                  </a:lnTo>
                  <a:lnTo>
                    <a:pt x="132" y="181"/>
                  </a:lnTo>
                  <a:lnTo>
                    <a:pt x="204" y="254"/>
                  </a:lnTo>
                  <a:lnTo>
                    <a:pt x="204" y="254"/>
                  </a:lnTo>
                  <a:lnTo>
                    <a:pt x="210" y="257"/>
                  </a:lnTo>
                  <a:lnTo>
                    <a:pt x="214" y="261"/>
                  </a:lnTo>
                  <a:lnTo>
                    <a:pt x="224" y="263"/>
                  </a:lnTo>
                  <a:lnTo>
                    <a:pt x="235" y="261"/>
                  </a:lnTo>
                  <a:lnTo>
                    <a:pt x="241" y="257"/>
                  </a:lnTo>
                  <a:lnTo>
                    <a:pt x="244" y="254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1"/>
                  </a:lnTo>
                  <a:lnTo>
                    <a:pt x="261" y="236"/>
                  </a:lnTo>
                  <a:lnTo>
                    <a:pt x="262" y="225"/>
                  </a:lnTo>
                  <a:lnTo>
                    <a:pt x="261" y="214"/>
                  </a:lnTo>
                  <a:lnTo>
                    <a:pt x="257" y="210"/>
                  </a:lnTo>
                  <a:lnTo>
                    <a:pt x="255" y="205"/>
                  </a:lnTo>
                  <a:lnTo>
                    <a:pt x="181" y="132"/>
                  </a:lnTo>
                  <a:close/>
                </a:path>
              </a:pathLst>
            </a:custGeom>
            <a:solidFill>
              <a:srgbClr val="FFC000">
                <a:alpha val="5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105">
              <a:extLst>
                <a:ext uri="{FF2B5EF4-FFF2-40B4-BE49-F238E27FC236}">
                  <a16:creationId xmlns:a16="http://schemas.microsoft.com/office/drawing/2014/main" id="{BB1A5348-F302-4655-958C-89C94D18C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6068" y="2029906"/>
              <a:ext cx="409484" cy="409484"/>
            </a:xfrm>
            <a:custGeom>
              <a:avLst/>
              <a:gdLst/>
              <a:ahLst/>
              <a:cxnLst>
                <a:cxn ang="0">
                  <a:pos x="255" y="58"/>
                </a:cxn>
                <a:cxn ang="0">
                  <a:pos x="257" y="53"/>
                </a:cxn>
                <a:cxn ang="0">
                  <a:pos x="262" y="38"/>
                </a:cxn>
                <a:cxn ang="0">
                  <a:pos x="257" y="24"/>
                </a:cxn>
                <a:cxn ang="0">
                  <a:pos x="244" y="9"/>
                </a:cxn>
                <a:cxn ang="0">
                  <a:pos x="241" y="5"/>
                </a:cxn>
                <a:cxn ang="0">
                  <a:pos x="224" y="0"/>
                </a:cxn>
                <a:cxn ang="0">
                  <a:pos x="210" y="5"/>
                </a:cxn>
                <a:cxn ang="0">
                  <a:pos x="132" y="82"/>
                </a:cxn>
                <a:cxn ang="0">
                  <a:pos x="58" y="9"/>
                </a:cxn>
                <a:cxn ang="0">
                  <a:pos x="49" y="2"/>
                </a:cxn>
                <a:cxn ang="0">
                  <a:pos x="27" y="2"/>
                </a:cxn>
                <a:cxn ang="0">
                  <a:pos x="18" y="9"/>
                </a:cxn>
                <a:cxn ang="0">
                  <a:pos x="9" y="18"/>
                </a:cxn>
                <a:cxn ang="0">
                  <a:pos x="3" y="27"/>
                </a:cxn>
                <a:cxn ang="0">
                  <a:pos x="3" y="49"/>
                </a:cxn>
                <a:cxn ang="0">
                  <a:pos x="9" y="58"/>
                </a:cxn>
                <a:cxn ang="0">
                  <a:pos x="9" y="205"/>
                </a:cxn>
                <a:cxn ang="0">
                  <a:pos x="5" y="210"/>
                </a:cxn>
                <a:cxn ang="0">
                  <a:pos x="0" y="225"/>
                </a:cxn>
                <a:cxn ang="0">
                  <a:pos x="5" y="241"/>
                </a:cxn>
                <a:cxn ang="0">
                  <a:pos x="18" y="254"/>
                </a:cxn>
                <a:cxn ang="0">
                  <a:pos x="23" y="257"/>
                </a:cxn>
                <a:cxn ang="0">
                  <a:pos x="38" y="263"/>
                </a:cxn>
                <a:cxn ang="0">
                  <a:pos x="54" y="257"/>
                </a:cxn>
                <a:cxn ang="0">
                  <a:pos x="132" y="181"/>
                </a:cxn>
                <a:cxn ang="0">
                  <a:pos x="204" y="254"/>
                </a:cxn>
                <a:cxn ang="0">
                  <a:pos x="214" y="261"/>
                </a:cxn>
                <a:cxn ang="0">
                  <a:pos x="235" y="261"/>
                </a:cxn>
                <a:cxn ang="0">
                  <a:pos x="244" y="254"/>
                </a:cxn>
                <a:cxn ang="0">
                  <a:pos x="255" y="245"/>
                </a:cxn>
                <a:cxn ang="0">
                  <a:pos x="261" y="236"/>
                </a:cxn>
                <a:cxn ang="0">
                  <a:pos x="261" y="214"/>
                </a:cxn>
                <a:cxn ang="0">
                  <a:pos x="255" y="205"/>
                </a:cxn>
              </a:cxnLst>
              <a:rect l="0" t="0" r="r" b="b"/>
              <a:pathLst>
                <a:path w="262" h="263">
                  <a:moveTo>
                    <a:pt x="181" y="132"/>
                  </a:moveTo>
                  <a:lnTo>
                    <a:pt x="255" y="58"/>
                  </a:lnTo>
                  <a:lnTo>
                    <a:pt x="255" y="58"/>
                  </a:lnTo>
                  <a:lnTo>
                    <a:pt x="257" y="53"/>
                  </a:lnTo>
                  <a:lnTo>
                    <a:pt x="261" y="49"/>
                  </a:lnTo>
                  <a:lnTo>
                    <a:pt x="262" y="38"/>
                  </a:lnTo>
                  <a:lnTo>
                    <a:pt x="261" y="27"/>
                  </a:lnTo>
                  <a:lnTo>
                    <a:pt x="257" y="24"/>
                  </a:lnTo>
                  <a:lnTo>
                    <a:pt x="255" y="18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1" y="5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4" y="2"/>
                  </a:lnTo>
                  <a:lnTo>
                    <a:pt x="210" y="5"/>
                  </a:lnTo>
                  <a:lnTo>
                    <a:pt x="204" y="9"/>
                  </a:lnTo>
                  <a:lnTo>
                    <a:pt x="132" y="82"/>
                  </a:lnTo>
                  <a:lnTo>
                    <a:pt x="58" y="9"/>
                  </a:lnTo>
                  <a:lnTo>
                    <a:pt x="58" y="9"/>
                  </a:lnTo>
                  <a:lnTo>
                    <a:pt x="54" y="5"/>
                  </a:lnTo>
                  <a:lnTo>
                    <a:pt x="49" y="2"/>
                  </a:lnTo>
                  <a:lnTo>
                    <a:pt x="38" y="0"/>
                  </a:lnTo>
                  <a:lnTo>
                    <a:pt x="27" y="2"/>
                  </a:lnTo>
                  <a:lnTo>
                    <a:pt x="23" y="5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5" y="24"/>
                  </a:lnTo>
                  <a:lnTo>
                    <a:pt x="3" y="27"/>
                  </a:lnTo>
                  <a:lnTo>
                    <a:pt x="0" y="38"/>
                  </a:lnTo>
                  <a:lnTo>
                    <a:pt x="3" y="49"/>
                  </a:lnTo>
                  <a:lnTo>
                    <a:pt x="5" y="53"/>
                  </a:lnTo>
                  <a:lnTo>
                    <a:pt x="9" y="58"/>
                  </a:lnTo>
                  <a:lnTo>
                    <a:pt x="83" y="132"/>
                  </a:lnTo>
                  <a:lnTo>
                    <a:pt x="9" y="205"/>
                  </a:lnTo>
                  <a:lnTo>
                    <a:pt x="9" y="205"/>
                  </a:lnTo>
                  <a:lnTo>
                    <a:pt x="5" y="210"/>
                  </a:lnTo>
                  <a:lnTo>
                    <a:pt x="3" y="214"/>
                  </a:lnTo>
                  <a:lnTo>
                    <a:pt x="0" y="225"/>
                  </a:lnTo>
                  <a:lnTo>
                    <a:pt x="3" y="236"/>
                  </a:lnTo>
                  <a:lnTo>
                    <a:pt x="5" y="241"/>
                  </a:lnTo>
                  <a:lnTo>
                    <a:pt x="9" y="245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3" y="257"/>
                  </a:lnTo>
                  <a:lnTo>
                    <a:pt x="27" y="261"/>
                  </a:lnTo>
                  <a:lnTo>
                    <a:pt x="38" y="263"/>
                  </a:lnTo>
                  <a:lnTo>
                    <a:pt x="49" y="261"/>
                  </a:lnTo>
                  <a:lnTo>
                    <a:pt x="54" y="257"/>
                  </a:lnTo>
                  <a:lnTo>
                    <a:pt x="58" y="254"/>
                  </a:lnTo>
                  <a:lnTo>
                    <a:pt x="132" y="181"/>
                  </a:lnTo>
                  <a:lnTo>
                    <a:pt x="204" y="254"/>
                  </a:lnTo>
                  <a:lnTo>
                    <a:pt x="204" y="254"/>
                  </a:lnTo>
                  <a:lnTo>
                    <a:pt x="210" y="257"/>
                  </a:lnTo>
                  <a:lnTo>
                    <a:pt x="214" y="261"/>
                  </a:lnTo>
                  <a:lnTo>
                    <a:pt x="224" y="263"/>
                  </a:lnTo>
                  <a:lnTo>
                    <a:pt x="235" y="261"/>
                  </a:lnTo>
                  <a:lnTo>
                    <a:pt x="241" y="257"/>
                  </a:lnTo>
                  <a:lnTo>
                    <a:pt x="244" y="254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1"/>
                  </a:lnTo>
                  <a:lnTo>
                    <a:pt x="261" y="236"/>
                  </a:lnTo>
                  <a:lnTo>
                    <a:pt x="262" y="225"/>
                  </a:lnTo>
                  <a:lnTo>
                    <a:pt x="261" y="214"/>
                  </a:lnTo>
                  <a:lnTo>
                    <a:pt x="257" y="210"/>
                  </a:lnTo>
                  <a:lnTo>
                    <a:pt x="255" y="205"/>
                  </a:lnTo>
                  <a:lnTo>
                    <a:pt x="181" y="132"/>
                  </a:lnTo>
                  <a:close/>
                </a:path>
              </a:pathLst>
            </a:custGeom>
            <a:solidFill>
              <a:srgbClr val="FFC000">
                <a:alpha val="5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105">
              <a:extLst>
                <a:ext uri="{FF2B5EF4-FFF2-40B4-BE49-F238E27FC236}">
                  <a16:creationId xmlns:a16="http://schemas.microsoft.com/office/drawing/2014/main" id="{18E502EA-C0DE-4B14-BDD1-6DB7E3F60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384" y="2027193"/>
              <a:ext cx="409484" cy="409484"/>
            </a:xfrm>
            <a:custGeom>
              <a:avLst/>
              <a:gdLst/>
              <a:ahLst/>
              <a:cxnLst>
                <a:cxn ang="0">
                  <a:pos x="255" y="58"/>
                </a:cxn>
                <a:cxn ang="0">
                  <a:pos x="257" y="53"/>
                </a:cxn>
                <a:cxn ang="0">
                  <a:pos x="262" y="38"/>
                </a:cxn>
                <a:cxn ang="0">
                  <a:pos x="257" y="24"/>
                </a:cxn>
                <a:cxn ang="0">
                  <a:pos x="244" y="9"/>
                </a:cxn>
                <a:cxn ang="0">
                  <a:pos x="241" y="5"/>
                </a:cxn>
                <a:cxn ang="0">
                  <a:pos x="224" y="0"/>
                </a:cxn>
                <a:cxn ang="0">
                  <a:pos x="210" y="5"/>
                </a:cxn>
                <a:cxn ang="0">
                  <a:pos x="132" y="82"/>
                </a:cxn>
                <a:cxn ang="0">
                  <a:pos x="58" y="9"/>
                </a:cxn>
                <a:cxn ang="0">
                  <a:pos x="49" y="2"/>
                </a:cxn>
                <a:cxn ang="0">
                  <a:pos x="27" y="2"/>
                </a:cxn>
                <a:cxn ang="0">
                  <a:pos x="18" y="9"/>
                </a:cxn>
                <a:cxn ang="0">
                  <a:pos x="9" y="18"/>
                </a:cxn>
                <a:cxn ang="0">
                  <a:pos x="3" y="27"/>
                </a:cxn>
                <a:cxn ang="0">
                  <a:pos x="3" y="49"/>
                </a:cxn>
                <a:cxn ang="0">
                  <a:pos x="9" y="58"/>
                </a:cxn>
                <a:cxn ang="0">
                  <a:pos x="9" y="205"/>
                </a:cxn>
                <a:cxn ang="0">
                  <a:pos x="5" y="210"/>
                </a:cxn>
                <a:cxn ang="0">
                  <a:pos x="0" y="225"/>
                </a:cxn>
                <a:cxn ang="0">
                  <a:pos x="5" y="241"/>
                </a:cxn>
                <a:cxn ang="0">
                  <a:pos x="18" y="254"/>
                </a:cxn>
                <a:cxn ang="0">
                  <a:pos x="23" y="257"/>
                </a:cxn>
                <a:cxn ang="0">
                  <a:pos x="38" y="263"/>
                </a:cxn>
                <a:cxn ang="0">
                  <a:pos x="54" y="257"/>
                </a:cxn>
                <a:cxn ang="0">
                  <a:pos x="132" y="181"/>
                </a:cxn>
                <a:cxn ang="0">
                  <a:pos x="204" y="254"/>
                </a:cxn>
                <a:cxn ang="0">
                  <a:pos x="214" y="261"/>
                </a:cxn>
                <a:cxn ang="0">
                  <a:pos x="235" y="261"/>
                </a:cxn>
                <a:cxn ang="0">
                  <a:pos x="244" y="254"/>
                </a:cxn>
                <a:cxn ang="0">
                  <a:pos x="255" y="245"/>
                </a:cxn>
                <a:cxn ang="0">
                  <a:pos x="261" y="236"/>
                </a:cxn>
                <a:cxn ang="0">
                  <a:pos x="261" y="214"/>
                </a:cxn>
                <a:cxn ang="0">
                  <a:pos x="255" y="205"/>
                </a:cxn>
              </a:cxnLst>
              <a:rect l="0" t="0" r="r" b="b"/>
              <a:pathLst>
                <a:path w="262" h="263">
                  <a:moveTo>
                    <a:pt x="181" y="132"/>
                  </a:moveTo>
                  <a:lnTo>
                    <a:pt x="255" y="58"/>
                  </a:lnTo>
                  <a:lnTo>
                    <a:pt x="255" y="58"/>
                  </a:lnTo>
                  <a:lnTo>
                    <a:pt x="257" y="53"/>
                  </a:lnTo>
                  <a:lnTo>
                    <a:pt x="261" y="49"/>
                  </a:lnTo>
                  <a:lnTo>
                    <a:pt x="262" y="38"/>
                  </a:lnTo>
                  <a:lnTo>
                    <a:pt x="261" y="27"/>
                  </a:lnTo>
                  <a:lnTo>
                    <a:pt x="257" y="24"/>
                  </a:lnTo>
                  <a:lnTo>
                    <a:pt x="255" y="18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1" y="5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4" y="2"/>
                  </a:lnTo>
                  <a:lnTo>
                    <a:pt x="210" y="5"/>
                  </a:lnTo>
                  <a:lnTo>
                    <a:pt x="204" y="9"/>
                  </a:lnTo>
                  <a:lnTo>
                    <a:pt x="132" y="82"/>
                  </a:lnTo>
                  <a:lnTo>
                    <a:pt x="58" y="9"/>
                  </a:lnTo>
                  <a:lnTo>
                    <a:pt x="58" y="9"/>
                  </a:lnTo>
                  <a:lnTo>
                    <a:pt x="54" y="5"/>
                  </a:lnTo>
                  <a:lnTo>
                    <a:pt x="49" y="2"/>
                  </a:lnTo>
                  <a:lnTo>
                    <a:pt x="38" y="0"/>
                  </a:lnTo>
                  <a:lnTo>
                    <a:pt x="27" y="2"/>
                  </a:lnTo>
                  <a:lnTo>
                    <a:pt x="23" y="5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5" y="24"/>
                  </a:lnTo>
                  <a:lnTo>
                    <a:pt x="3" y="27"/>
                  </a:lnTo>
                  <a:lnTo>
                    <a:pt x="0" y="38"/>
                  </a:lnTo>
                  <a:lnTo>
                    <a:pt x="3" y="49"/>
                  </a:lnTo>
                  <a:lnTo>
                    <a:pt x="5" y="53"/>
                  </a:lnTo>
                  <a:lnTo>
                    <a:pt x="9" y="58"/>
                  </a:lnTo>
                  <a:lnTo>
                    <a:pt x="83" y="132"/>
                  </a:lnTo>
                  <a:lnTo>
                    <a:pt x="9" y="205"/>
                  </a:lnTo>
                  <a:lnTo>
                    <a:pt x="9" y="205"/>
                  </a:lnTo>
                  <a:lnTo>
                    <a:pt x="5" y="210"/>
                  </a:lnTo>
                  <a:lnTo>
                    <a:pt x="3" y="214"/>
                  </a:lnTo>
                  <a:lnTo>
                    <a:pt x="0" y="225"/>
                  </a:lnTo>
                  <a:lnTo>
                    <a:pt x="3" y="236"/>
                  </a:lnTo>
                  <a:lnTo>
                    <a:pt x="5" y="241"/>
                  </a:lnTo>
                  <a:lnTo>
                    <a:pt x="9" y="245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3" y="257"/>
                  </a:lnTo>
                  <a:lnTo>
                    <a:pt x="27" y="261"/>
                  </a:lnTo>
                  <a:lnTo>
                    <a:pt x="38" y="263"/>
                  </a:lnTo>
                  <a:lnTo>
                    <a:pt x="49" y="261"/>
                  </a:lnTo>
                  <a:lnTo>
                    <a:pt x="54" y="257"/>
                  </a:lnTo>
                  <a:lnTo>
                    <a:pt x="58" y="254"/>
                  </a:lnTo>
                  <a:lnTo>
                    <a:pt x="132" y="181"/>
                  </a:lnTo>
                  <a:lnTo>
                    <a:pt x="204" y="254"/>
                  </a:lnTo>
                  <a:lnTo>
                    <a:pt x="204" y="254"/>
                  </a:lnTo>
                  <a:lnTo>
                    <a:pt x="210" y="257"/>
                  </a:lnTo>
                  <a:lnTo>
                    <a:pt x="214" y="261"/>
                  </a:lnTo>
                  <a:lnTo>
                    <a:pt x="224" y="263"/>
                  </a:lnTo>
                  <a:lnTo>
                    <a:pt x="235" y="261"/>
                  </a:lnTo>
                  <a:lnTo>
                    <a:pt x="241" y="257"/>
                  </a:lnTo>
                  <a:lnTo>
                    <a:pt x="244" y="254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1"/>
                  </a:lnTo>
                  <a:lnTo>
                    <a:pt x="261" y="236"/>
                  </a:lnTo>
                  <a:lnTo>
                    <a:pt x="262" y="225"/>
                  </a:lnTo>
                  <a:lnTo>
                    <a:pt x="261" y="214"/>
                  </a:lnTo>
                  <a:lnTo>
                    <a:pt x="257" y="210"/>
                  </a:lnTo>
                  <a:lnTo>
                    <a:pt x="255" y="205"/>
                  </a:lnTo>
                  <a:lnTo>
                    <a:pt x="181" y="132"/>
                  </a:lnTo>
                  <a:close/>
                </a:path>
              </a:pathLst>
            </a:custGeom>
            <a:solidFill>
              <a:srgbClr val="FFC000">
                <a:alpha val="5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105">
              <a:extLst>
                <a:ext uri="{FF2B5EF4-FFF2-40B4-BE49-F238E27FC236}">
                  <a16:creationId xmlns:a16="http://schemas.microsoft.com/office/drawing/2014/main" id="{EB5354C9-CAF7-4E12-9373-50575570D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3652" y="2048837"/>
              <a:ext cx="409484" cy="409484"/>
            </a:xfrm>
            <a:custGeom>
              <a:avLst/>
              <a:gdLst/>
              <a:ahLst/>
              <a:cxnLst>
                <a:cxn ang="0">
                  <a:pos x="255" y="58"/>
                </a:cxn>
                <a:cxn ang="0">
                  <a:pos x="257" y="53"/>
                </a:cxn>
                <a:cxn ang="0">
                  <a:pos x="262" y="38"/>
                </a:cxn>
                <a:cxn ang="0">
                  <a:pos x="257" y="24"/>
                </a:cxn>
                <a:cxn ang="0">
                  <a:pos x="244" y="9"/>
                </a:cxn>
                <a:cxn ang="0">
                  <a:pos x="241" y="5"/>
                </a:cxn>
                <a:cxn ang="0">
                  <a:pos x="224" y="0"/>
                </a:cxn>
                <a:cxn ang="0">
                  <a:pos x="210" y="5"/>
                </a:cxn>
                <a:cxn ang="0">
                  <a:pos x="132" y="82"/>
                </a:cxn>
                <a:cxn ang="0">
                  <a:pos x="58" y="9"/>
                </a:cxn>
                <a:cxn ang="0">
                  <a:pos x="49" y="2"/>
                </a:cxn>
                <a:cxn ang="0">
                  <a:pos x="27" y="2"/>
                </a:cxn>
                <a:cxn ang="0">
                  <a:pos x="18" y="9"/>
                </a:cxn>
                <a:cxn ang="0">
                  <a:pos x="9" y="18"/>
                </a:cxn>
                <a:cxn ang="0">
                  <a:pos x="3" y="27"/>
                </a:cxn>
                <a:cxn ang="0">
                  <a:pos x="3" y="49"/>
                </a:cxn>
                <a:cxn ang="0">
                  <a:pos x="9" y="58"/>
                </a:cxn>
                <a:cxn ang="0">
                  <a:pos x="9" y="205"/>
                </a:cxn>
                <a:cxn ang="0">
                  <a:pos x="5" y="210"/>
                </a:cxn>
                <a:cxn ang="0">
                  <a:pos x="0" y="225"/>
                </a:cxn>
                <a:cxn ang="0">
                  <a:pos x="5" y="241"/>
                </a:cxn>
                <a:cxn ang="0">
                  <a:pos x="18" y="254"/>
                </a:cxn>
                <a:cxn ang="0">
                  <a:pos x="23" y="257"/>
                </a:cxn>
                <a:cxn ang="0">
                  <a:pos x="38" y="263"/>
                </a:cxn>
                <a:cxn ang="0">
                  <a:pos x="54" y="257"/>
                </a:cxn>
                <a:cxn ang="0">
                  <a:pos x="132" y="181"/>
                </a:cxn>
                <a:cxn ang="0">
                  <a:pos x="204" y="254"/>
                </a:cxn>
                <a:cxn ang="0">
                  <a:pos x="214" y="261"/>
                </a:cxn>
                <a:cxn ang="0">
                  <a:pos x="235" y="261"/>
                </a:cxn>
                <a:cxn ang="0">
                  <a:pos x="244" y="254"/>
                </a:cxn>
                <a:cxn ang="0">
                  <a:pos x="255" y="245"/>
                </a:cxn>
                <a:cxn ang="0">
                  <a:pos x="261" y="236"/>
                </a:cxn>
                <a:cxn ang="0">
                  <a:pos x="261" y="214"/>
                </a:cxn>
                <a:cxn ang="0">
                  <a:pos x="255" y="205"/>
                </a:cxn>
              </a:cxnLst>
              <a:rect l="0" t="0" r="r" b="b"/>
              <a:pathLst>
                <a:path w="262" h="263">
                  <a:moveTo>
                    <a:pt x="181" y="132"/>
                  </a:moveTo>
                  <a:lnTo>
                    <a:pt x="255" y="58"/>
                  </a:lnTo>
                  <a:lnTo>
                    <a:pt x="255" y="58"/>
                  </a:lnTo>
                  <a:lnTo>
                    <a:pt x="257" y="53"/>
                  </a:lnTo>
                  <a:lnTo>
                    <a:pt x="261" y="49"/>
                  </a:lnTo>
                  <a:lnTo>
                    <a:pt x="262" y="38"/>
                  </a:lnTo>
                  <a:lnTo>
                    <a:pt x="261" y="27"/>
                  </a:lnTo>
                  <a:lnTo>
                    <a:pt x="257" y="24"/>
                  </a:lnTo>
                  <a:lnTo>
                    <a:pt x="255" y="18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1" y="5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4" y="2"/>
                  </a:lnTo>
                  <a:lnTo>
                    <a:pt x="210" y="5"/>
                  </a:lnTo>
                  <a:lnTo>
                    <a:pt x="204" y="9"/>
                  </a:lnTo>
                  <a:lnTo>
                    <a:pt x="132" y="82"/>
                  </a:lnTo>
                  <a:lnTo>
                    <a:pt x="58" y="9"/>
                  </a:lnTo>
                  <a:lnTo>
                    <a:pt x="58" y="9"/>
                  </a:lnTo>
                  <a:lnTo>
                    <a:pt x="54" y="5"/>
                  </a:lnTo>
                  <a:lnTo>
                    <a:pt x="49" y="2"/>
                  </a:lnTo>
                  <a:lnTo>
                    <a:pt x="38" y="0"/>
                  </a:lnTo>
                  <a:lnTo>
                    <a:pt x="27" y="2"/>
                  </a:lnTo>
                  <a:lnTo>
                    <a:pt x="23" y="5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5" y="24"/>
                  </a:lnTo>
                  <a:lnTo>
                    <a:pt x="3" y="27"/>
                  </a:lnTo>
                  <a:lnTo>
                    <a:pt x="0" y="38"/>
                  </a:lnTo>
                  <a:lnTo>
                    <a:pt x="3" y="49"/>
                  </a:lnTo>
                  <a:lnTo>
                    <a:pt x="5" y="53"/>
                  </a:lnTo>
                  <a:lnTo>
                    <a:pt x="9" y="58"/>
                  </a:lnTo>
                  <a:lnTo>
                    <a:pt x="83" y="132"/>
                  </a:lnTo>
                  <a:lnTo>
                    <a:pt x="9" y="205"/>
                  </a:lnTo>
                  <a:lnTo>
                    <a:pt x="9" y="205"/>
                  </a:lnTo>
                  <a:lnTo>
                    <a:pt x="5" y="210"/>
                  </a:lnTo>
                  <a:lnTo>
                    <a:pt x="3" y="214"/>
                  </a:lnTo>
                  <a:lnTo>
                    <a:pt x="0" y="225"/>
                  </a:lnTo>
                  <a:lnTo>
                    <a:pt x="3" y="236"/>
                  </a:lnTo>
                  <a:lnTo>
                    <a:pt x="5" y="241"/>
                  </a:lnTo>
                  <a:lnTo>
                    <a:pt x="9" y="245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3" y="257"/>
                  </a:lnTo>
                  <a:lnTo>
                    <a:pt x="27" y="261"/>
                  </a:lnTo>
                  <a:lnTo>
                    <a:pt x="38" y="263"/>
                  </a:lnTo>
                  <a:lnTo>
                    <a:pt x="49" y="261"/>
                  </a:lnTo>
                  <a:lnTo>
                    <a:pt x="54" y="257"/>
                  </a:lnTo>
                  <a:lnTo>
                    <a:pt x="58" y="254"/>
                  </a:lnTo>
                  <a:lnTo>
                    <a:pt x="132" y="181"/>
                  </a:lnTo>
                  <a:lnTo>
                    <a:pt x="204" y="254"/>
                  </a:lnTo>
                  <a:lnTo>
                    <a:pt x="204" y="254"/>
                  </a:lnTo>
                  <a:lnTo>
                    <a:pt x="210" y="257"/>
                  </a:lnTo>
                  <a:lnTo>
                    <a:pt x="214" y="261"/>
                  </a:lnTo>
                  <a:lnTo>
                    <a:pt x="224" y="263"/>
                  </a:lnTo>
                  <a:lnTo>
                    <a:pt x="235" y="261"/>
                  </a:lnTo>
                  <a:lnTo>
                    <a:pt x="241" y="257"/>
                  </a:lnTo>
                  <a:lnTo>
                    <a:pt x="244" y="254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1"/>
                  </a:lnTo>
                  <a:lnTo>
                    <a:pt x="261" y="236"/>
                  </a:lnTo>
                  <a:lnTo>
                    <a:pt x="262" y="225"/>
                  </a:lnTo>
                  <a:lnTo>
                    <a:pt x="261" y="214"/>
                  </a:lnTo>
                  <a:lnTo>
                    <a:pt x="257" y="210"/>
                  </a:lnTo>
                  <a:lnTo>
                    <a:pt x="255" y="205"/>
                  </a:lnTo>
                  <a:lnTo>
                    <a:pt x="181" y="132"/>
                  </a:lnTo>
                  <a:close/>
                </a:path>
              </a:pathLst>
            </a:custGeom>
            <a:solidFill>
              <a:srgbClr val="FFC000">
                <a:alpha val="5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49">
              <a:extLst>
                <a:ext uri="{FF2B5EF4-FFF2-40B4-BE49-F238E27FC236}">
                  <a16:creationId xmlns:a16="http://schemas.microsoft.com/office/drawing/2014/main" id="{CECF8704-5AC6-4E06-AD71-3AEC7359D0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998687" y="1581820"/>
              <a:ext cx="274743" cy="180554"/>
            </a:xfrm>
            <a:custGeom>
              <a:avLst/>
              <a:gdLst>
                <a:gd name="T0" fmla="*/ 119835 w 444"/>
                <a:gd name="T1" fmla="*/ 98900 h 337"/>
                <a:gd name="T2" fmla="*/ 119835 w 444"/>
                <a:gd name="T3" fmla="*/ 98900 h 337"/>
                <a:gd name="T4" fmla="*/ 119835 w 444"/>
                <a:gd name="T5" fmla="*/ 146337 h 337"/>
                <a:gd name="T6" fmla="*/ 199574 w 444"/>
                <a:gd name="T7" fmla="*/ 71155 h 337"/>
                <a:gd name="T8" fmla="*/ 119835 w 444"/>
                <a:gd name="T9" fmla="*/ 0 h 337"/>
                <a:gd name="T10" fmla="*/ 119835 w 444"/>
                <a:gd name="T11" fmla="*/ 43856 h 337"/>
                <a:gd name="T12" fmla="*/ 0 w 444"/>
                <a:gd name="T13" fmla="*/ 150364 h 337"/>
                <a:gd name="T14" fmla="*/ 119835 w 444"/>
                <a:gd name="T15" fmla="*/ 98900 h 3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4" h="337">
                  <a:moveTo>
                    <a:pt x="266" y="221"/>
                  </a:moveTo>
                  <a:lnTo>
                    <a:pt x="266" y="221"/>
                  </a:lnTo>
                  <a:cubicBezTo>
                    <a:pt x="266" y="327"/>
                    <a:pt x="266" y="327"/>
                    <a:pt x="266" y="327"/>
                  </a:cubicBezTo>
                  <a:cubicBezTo>
                    <a:pt x="443" y="159"/>
                    <a:pt x="443" y="159"/>
                    <a:pt x="443" y="159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45" y="98"/>
                    <a:pt x="0" y="336"/>
                    <a:pt x="0" y="336"/>
                  </a:cubicBezTo>
                  <a:cubicBezTo>
                    <a:pt x="62" y="230"/>
                    <a:pt x="151" y="221"/>
                    <a:pt x="266" y="22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53">
              <a:extLst>
                <a:ext uri="{FF2B5EF4-FFF2-40B4-BE49-F238E27FC236}">
                  <a16:creationId xmlns:a16="http://schemas.microsoft.com/office/drawing/2014/main" id="{47C154A7-976A-4F3C-8C5A-A7FDBF0229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742666" y="1563731"/>
              <a:ext cx="395427" cy="220184"/>
            </a:xfrm>
            <a:custGeom>
              <a:avLst/>
              <a:gdLst>
                <a:gd name="T0" fmla="*/ 79717 w 497"/>
                <a:gd name="T1" fmla="*/ 31326 h 337"/>
                <a:gd name="T2" fmla="*/ 79717 w 497"/>
                <a:gd name="T3" fmla="*/ 31326 h 337"/>
                <a:gd name="T4" fmla="*/ 79717 w 497"/>
                <a:gd name="T5" fmla="*/ 0 h 337"/>
                <a:gd name="T6" fmla="*/ 0 w 497"/>
                <a:gd name="T7" fmla="*/ 71155 h 337"/>
                <a:gd name="T8" fmla="*/ 79717 w 497"/>
                <a:gd name="T9" fmla="*/ 146337 h 337"/>
                <a:gd name="T10" fmla="*/ 79717 w 497"/>
                <a:gd name="T11" fmla="*/ 115011 h 337"/>
                <a:gd name="T12" fmla="*/ 31977 w 497"/>
                <a:gd name="T13" fmla="*/ 71155 h 337"/>
                <a:gd name="T14" fmla="*/ 79717 w 497"/>
                <a:gd name="T15" fmla="*/ 31326 h 337"/>
                <a:gd name="T16" fmla="*/ 135564 w 497"/>
                <a:gd name="T17" fmla="*/ 43856 h 337"/>
                <a:gd name="T18" fmla="*/ 135564 w 497"/>
                <a:gd name="T19" fmla="*/ 43856 h 337"/>
                <a:gd name="T20" fmla="*/ 135564 w 497"/>
                <a:gd name="T21" fmla="*/ 0 h 337"/>
                <a:gd name="T22" fmla="*/ 55847 w 497"/>
                <a:gd name="T23" fmla="*/ 71155 h 337"/>
                <a:gd name="T24" fmla="*/ 135564 w 497"/>
                <a:gd name="T25" fmla="*/ 146337 h 337"/>
                <a:gd name="T26" fmla="*/ 135564 w 497"/>
                <a:gd name="T27" fmla="*/ 98900 h 337"/>
                <a:gd name="T28" fmla="*/ 223388 w 497"/>
                <a:gd name="T29" fmla="*/ 150364 h 337"/>
                <a:gd name="T30" fmla="*/ 135564 w 497"/>
                <a:gd name="T31" fmla="*/ 43856 h 3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97" h="337">
                  <a:moveTo>
                    <a:pt x="177" y="70"/>
                  </a:moveTo>
                  <a:lnTo>
                    <a:pt x="177" y="70"/>
                  </a:lnTo>
                  <a:cubicBezTo>
                    <a:pt x="177" y="0"/>
                    <a:pt x="177" y="0"/>
                    <a:pt x="177" y="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77" y="327"/>
                    <a:pt x="177" y="327"/>
                    <a:pt x="177" y="327"/>
                  </a:cubicBezTo>
                  <a:cubicBezTo>
                    <a:pt x="177" y="257"/>
                    <a:pt x="177" y="257"/>
                    <a:pt x="177" y="257"/>
                  </a:cubicBezTo>
                  <a:cubicBezTo>
                    <a:pt x="71" y="159"/>
                    <a:pt x="71" y="159"/>
                    <a:pt x="71" y="159"/>
                  </a:cubicBezTo>
                  <a:lnTo>
                    <a:pt x="177" y="70"/>
                  </a:lnTo>
                  <a:close/>
                  <a:moveTo>
                    <a:pt x="301" y="98"/>
                  </a:moveTo>
                  <a:lnTo>
                    <a:pt x="301" y="98"/>
                  </a:lnTo>
                  <a:cubicBezTo>
                    <a:pt x="301" y="0"/>
                    <a:pt x="301" y="0"/>
                    <a:pt x="301" y="0"/>
                  </a:cubicBezTo>
                  <a:cubicBezTo>
                    <a:pt x="124" y="159"/>
                    <a:pt x="124" y="159"/>
                    <a:pt x="124" y="159"/>
                  </a:cubicBezTo>
                  <a:cubicBezTo>
                    <a:pt x="301" y="327"/>
                    <a:pt x="301" y="327"/>
                    <a:pt x="301" y="327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81" y="221"/>
                    <a:pt x="435" y="230"/>
                    <a:pt x="496" y="336"/>
                  </a:cubicBezTo>
                  <a:cubicBezTo>
                    <a:pt x="496" y="336"/>
                    <a:pt x="488" y="98"/>
                    <a:pt x="301" y="98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49">
              <a:extLst>
                <a:ext uri="{FF2B5EF4-FFF2-40B4-BE49-F238E27FC236}">
                  <a16:creationId xmlns:a16="http://schemas.microsoft.com/office/drawing/2014/main" id="{EFDDD85C-AD63-44D9-8A5C-53B31B65C7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2266794" y="1581820"/>
              <a:ext cx="274743" cy="180554"/>
            </a:xfrm>
            <a:custGeom>
              <a:avLst/>
              <a:gdLst>
                <a:gd name="T0" fmla="*/ 119835 w 444"/>
                <a:gd name="T1" fmla="*/ 98900 h 337"/>
                <a:gd name="T2" fmla="*/ 119835 w 444"/>
                <a:gd name="T3" fmla="*/ 98900 h 337"/>
                <a:gd name="T4" fmla="*/ 119835 w 444"/>
                <a:gd name="T5" fmla="*/ 146337 h 337"/>
                <a:gd name="T6" fmla="*/ 199574 w 444"/>
                <a:gd name="T7" fmla="*/ 71155 h 337"/>
                <a:gd name="T8" fmla="*/ 119835 w 444"/>
                <a:gd name="T9" fmla="*/ 0 h 337"/>
                <a:gd name="T10" fmla="*/ 119835 w 444"/>
                <a:gd name="T11" fmla="*/ 43856 h 337"/>
                <a:gd name="T12" fmla="*/ 0 w 444"/>
                <a:gd name="T13" fmla="*/ 150364 h 337"/>
                <a:gd name="T14" fmla="*/ 119835 w 444"/>
                <a:gd name="T15" fmla="*/ 98900 h 3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4" h="337">
                  <a:moveTo>
                    <a:pt x="266" y="221"/>
                  </a:moveTo>
                  <a:lnTo>
                    <a:pt x="266" y="221"/>
                  </a:lnTo>
                  <a:cubicBezTo>
                    <a:pt x="266" y="327"/>
                    <a:pt x="266" y="327"/>
                    <a:pt x="266" y="327"/>
                  </a:cubicBezTo>
                  <a:cubicBezTo>
                    <a:pt x="443" y="159"/>
                    <a:pt x="443" y="159"/>
                    <a:pt x="443" y="159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45" y="98"/>
                    <a:pt x="0" y="336"/>
                    <a:pt x="0" y="336"/>
                  </a:cubicBezTo>
                  <a:cubicBezTo>
                    <a:pt x="62" y="230"/>
                    <a:pt x="151" y="221"/>
                    <a:pt x="266" y="22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43216646-C657-4150-B34B-D52C0010FC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3534902" y="1581820"/>
              <a:ext cx="274743" cy="180554"/>
            </a:xfrm>
            <a:custGeom>
              <a:avLst/>
              <a:gdLst>
                <a:gd name="T0" fmla="*/ 119835 w 444"/>
                <a:gd name="T1" fmla="*/ 98900 h 337"/>
                <a:gd name="T2" fmla="*/ 119835 w 444"/>
                <a:gd name="T3" fmla="*/ 98900 h 337"/>
                <a:gd name="T4" fmla="*/ 119835 w 444"/>
                <a:gd name="T5" fmla="*/ 146337 h 337"/>
                <a:gd name="T6" fmla="*/ 199574 w 444"/>
                <a:gd name="T7" fmla="*/ 71155 h 337"/>
                <a:gd name="T8" fmla="*/ 119835 w 444"/>
                <a:gd name="T9" fmla="*/ 0 h 337"/>
                <a:gd name="T10" fmla="*/ 119835 w 444"/>
                <a:gd name="T11" fmla="*/ 43856 h 337"/>
                <a:gd name="T12" fmla="*/ 0 w 444"/>
                <a:gd name="T13" fmla="*/ 150364 h 337"/>
                <a:gd name="T14" fmla="*/ 119835 w 444"/>
                <a:gd name="T15" fmla="*/ 98900 h 3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4" h="337">
                  <a:moveTo>
                    <a:pt x="266" y="221"/>
                  </a:moveTo>
                  <a:lnTo>
                    <a:pt x="266" y="221"/>
                  </a:lnTo>
                  <a:cubicBezTo>
                    <a:pt x="266" y="327"/>
                    <a:pt x="266" y="327"/>
                    <a:pt x="266" y="327"/>
                  </a:cubicBezTo>
                  <a:cubicBezTo>
                    <a:pt x="443" y="159"/>
                    <a:pt x="443" y="159"/>
                    <a:pt x="443" y="159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45" y="98"/>
                    <a:pt x="0" y="336"/>
                    <a:pt x="0" y="336"/>
                  </a:cubicBezTo>
                  <a:cubicBezTo>
                    <a:pt x="62" y="230"/>
                    <a:pt x="151" y="221"/>
                    <a:pt x="266" y="22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2BC59DA-BA39-40A1-856D-FC4F204C9682}"/>
                </a:ext>
              </a:extLst>
            </p:cNvPr>
            <p:cNvSpPr txBox="1"/>
            <p:nvPr/>
          </p:nvSpPr>
          <p:spPr>
            <a:xfrm>
              <a:off x="768810" y="2500641"/>
              <a:ext cx="7344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Wild type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2D20BE-5644-4493-B754-0FD219D53671}"/>
                </a:ext>
              </a:extLst>
            </p:cNvPr>
            <p:cNvSpPr txBox="1"/>
            <p:nvPr/>
          </p:nvSpPr>
          <p:spPr>
            <a:xfrm>
              <a:off x="1992836" y="2500641"/>
              <a:ext cx="82266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Mut. </a:t>
              </a:r>
              <a:r>
                <a:rPr kumimoji="0" lang="en-US" altLang="ko-KR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TypeA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73FCC0-9224-42DF-9E1A-A72A4B910944}"/>
                </a:ext>
              </a:extLst>
            </p:cNvPr>
            <p:cNvSpPr txBox="1"/>
            <p:nvPr/>
          </p:nvSpPr>
          <p:spPr>
            <a:xfrm>
              <a:off x="3263349" y="2500641"/>
              <a:ext cx="81785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Mut. </a:t>
              </a:r>
              <a:r>
                <a:rPr kumimoji="0" lang="en-US" altLang="ko-KR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TypeB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D0822E5-FDE1-404B-B830-84E2D4227A0A}"/>
                </a:ext>
              </a:extLst>
            </p:cNvPr>
            <p:cNvSpPr txBox="1"/>
            <p:nvPr/>
          </p:nvSpPr>
          <p:spPr>
            <a:xfrm>
              <a:off x="4262151" y="2500641"/>
              <a:ext cx="1356462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Synthetic cytotoxicity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Targeted Group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(SC group)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98727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3267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METHODS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TCGA database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26" name="Picture 2" descr="the cancer genome atlasì ëí ì´ë¯¸ì§ ê²ìê²°ê³¼">
            <a:extLst>
              <a:ext uri="{FF2B5EF4-FFF2-40B4-BE49-F238E27FC236}">
                <a16:creationId xmlns:a16="http://schemas.microsoft.com/office/drawing/2014/main" id="{A372C7CA-E002-4596-8FEE-1A51DD50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283" y="681313"/>
            <a:ext cx="2149029" cy="144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93082A-E85F-481E-AF23-A2F926D60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48" y="2129743"/>
            <a:ext cx="4762500" cy="4314825"/>
          </a:xfrm>
          <a:prstGeom prst="rect">
            <a:avLst/>
          </a:prstGeom>
        </p:spPr>
      </p:pic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D2FE00B2-BEF6-40E7-9A07-53213739EBFD}"/>
              </a:ext>
            </a:extLst>
          </p:cNvPr>
          <p:cNvGraphicFramePr>
            <a:graphicFrameLocks noGrp="1"/>
          </p:cNvGraphicFramePr>
          <p:nvPr/>
        </p:nvGraphicFramePr>
        <p:xfrm>
          <a:off x="6168024" y="2895552"/>
          <a:ext cx="5725160" cy="2783205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908175">
                  <a:extLst>
                    <a:ext uri="{9D8B030D-6E8A-4147-A177-3AD203B41FA5}">
                      <a16:colId xmlns:a16="http://schemas.microsoft.com/office/drawing/2014/main" val="1254990625"/>
                    </a:ext>
                  </a:extLst>
                </a:gridCol>
                <a:gridCol w="1908175">
                  <a:extLst>
                    <a:ext uri="{9D8B030D-6E8A-4147-A177-3AD203B41FA5}">
                      <a16:colId xmlns:a16="http://schemas.microsoft.com/office/drawing/2014/main" val="3589972785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790558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Clinical variables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Bladder cancer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Uterine cancer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6803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406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545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6299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Age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63.38 (8.08)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59.76 (7.15)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2289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Survival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6200"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8451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52400"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Alive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296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500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9359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52400"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Dead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110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5956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Age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63.38 (8.08)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59.76 (7.15)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7448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Stage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0440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52400"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339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9418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52400"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130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52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3147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52400"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III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138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124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8298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52400"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IV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134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2643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Gender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9072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52400"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Male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106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5084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52400"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Female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300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545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1007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777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B888F8C1-25E7-4D84-BA9C-2EAC8B128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1342383" cy="58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/>
                </a:solidFill>
              </a:rPr>
              <a:t>2. </a:t>
            </a:r>
            <a:r>
              <a:rPr lang="ko-KR" altLang="en-US" sz="3200" dirty="0">
                <a:solidFill>
                  <a:schemeClr val="accent1"/>
                </a:solidFill>
              </a:rPr>
              <a:t>재밌는 논문 찾기</a:t>
            </a:r>
            <a:endParaRPr lang="en-US" altLang="ko-KR" sz="3200" dirty="0">
              <a:solidFill>
                <a:schemeClr val="accent1"/>
              </a:solidFill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E8DFBA35-6521-4A68-AF76-2E7A8641B6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884275"/>
              </p:ext>
            </p:extLst>
          </p:nvPr>
        </p:nvGraphicFramePr>
        <p:xfrm>
          <a:off x="1011446" y="1018374"/>
          <a:ext cx="6759864" cy="5374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2" name="비트맵 이미지" r:id="rId3" imgW="7435800" imgH="5911920" progId="Paint.Picture">
                  <p:embed/>
                </p:oleObj>
              </mc:Choice>
              <mc:Fallback>
                <p:oleObj name="비트맵 이미지" r:id="rId3" imgW="7435800" imgH="5911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1446" y="1018374"/>
                        <a:ext cx="6759864" cy="5374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85246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3320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METHODS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NCCN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Guideline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26" name="Picture 2" descr="the cancer genome atlasì ëí ì´ë¯¸ì§ ê²ìê²°ê³¼">
            <a:extLst>
              <a:ext uri="{FF2B5EF4-FFF2-40B4-BE49-F238E27FC236}">
                <a16:creationId xmlns:a16="http://schemas.microsoft.com/office/drawing/2014/main" id="{A372C7CA-E002-4596-8FEE-1A51DD50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283" y="681313"/>
            <a:ext cx="2149029" cy="144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93082A-E85F-481E-AF23-A2F926D60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48" y="2129743"/>
            <a:ext cx="4762500" cy="4314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9356D1-30F1-458C-9601-16E66B033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882" y="3187963"/>
            <a:ext cx="4699778" cy="31762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86C947-58BA-481A-B6B6-889C1AA16CEE}"/>
              </a:ext>
            </a:extLst>
          </p:cNvPr>
          <p:cNvSpPr txBox="1"/>
          <p:nvPr/>
        </p:nvSpPr>
        <p:spPr>
          <a:xfrm>
            <a:off x="9171434" y="6433009"/>
            <a:ext cx="1654449" cy="348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(Bladder cancer)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B138932-F923-4380-815B-8F1AB13D5EFD}"/>
              </a:ext>
            </a:extLst>
          </p:cNvPr>
          <p:cNvGrpSpPr/>
          <p:nvPr/>
        </p:nvGrpSpPr>
        <p:grpSpPr>
          <a:xfrm>
            <a:off x="6033755" y="987552"/>
            <a:ext cx="5646697" cy="2033416"/>
            <a:chOff x="6025952" y="627417"/>
            <a:chExt cx="5976424" cy="215215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629CC5-AFD6-4B12-8673-2305C8C79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5952" y="627417"/>
              <a:ext cx="5976424" cy="215215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8D14464-D9E4-45C1-B69C-18EEC559164A}"/>
                </a:ext>
              </a:extLst>
            </p:cNvPr>
            <p:cNvSpPr txBox="1"/>
            <p:nvPr/>
          </p:nvSpPr>
          <p:spPr>
            <a:xfrm>
              <a:off x="9245600" y="1959757"/>
              <a:ext cx="1727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(Uterine cancer)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98AC5BE-9A41-45B7-8FFA-95F5135FB8CE}"/>
                </a:ext>
              </a:extLst>
            </p:cNvPr>
            <p:cNvCxnSpPr>
              <a:cxnSpLocks/>
            </p:cNvCxnSpPr>
            <p:nvPr/>
          </p:nvCxnSpPr>
          <p:spPr>
            <a:xfrm>
              <a:off x="6255757" y="1241680"/>
              <a:ext cx="124862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4F8EAD2-2051-4CC9-8661-87E1E488E9B8}"/>
                </a:ext>
              </a:extLst>
            </p:cNvPr>
            <p:cNvCxnSpPr>
              <a:cxnSpLocks/>
            </p:cNvCxnSpPr>
            <p:nvPr/>
          </p:nvCxnSpPr>
          <p:spPr>
            <a:xfrm>
              <a:off x="6255757" y="2482247"/>
              <a:ext cx="124862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6521698-2214-4CC9-B6E6-3CAC4C93353E}"/>
                </a:ext>
              </a:extLst>
            </p:cNvPr>
            <p:cNvCxnSpPr>
              <a:cxnSpLocks/>
            </p:cNvCxnSpPr>
            <p:nvPr/>
          </p:nvCxnSpPr>
          <p:spPr>
            <a:xfrm>
              <a:off x="9346849" y="1158995"/>
              <a:ext cx="124862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C156938-31E5-4E09-AD50-C28566C12705}"/>
              </a:ext>
            </a:extLst>
          </p:cNvPr>
          <p:cNvCxnSpPr>
            <a:cxnSpLocks/>
          </p:cNvCxnSpPr>
          <p:nvPr/>
        </p:nvCxnSpPr>
        <p:spPr>
          <a:xfrm>
            <a:off x="8612770" y="3817096"/>
            <a:ext cx="117974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A37E185-CCE7-42B9-8AF5-C59FAA99BFC1}"/>
              </a:ext>
            </a:extLst>
          </p:cNvPr>
          <p:cNvCxnSpPr>
            <a:cxnSpLocks/>
          </p:cNvCxnSpPr>
          <p:nvPr/>
        </p:nvCxnSpPr>
        <p:spPr>
          <a:xfrm>
            <a:off x="8612770" y="3924345"/>
            <a:ext cx="117974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5378A88-015E-4DC5-9EE1-E1BD13BB46DB}"/>
              </a:ext>
            </a:extLst>
          </p:cNvPr>
          <p:cNvCxnSpPr>
            <a:cxnSpLocks/>
          </p:cNvCxnSpPr>
          <p:nvPr/>
        </p:nvCxnSpPr>
        <p:spPr>
          <a:xfrm>
            <a:off x="8612770" y="4669131"/>
            <a:ext cx="117974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C4EC8A5-9111-4D31-8376-F3F980B6E4CF}"/>
              </a:ext>
            </a:extLst>
          </p:cNvPr>
          <p:cNvCxnSpPr>
            <a:cxnSpLocks/>
          </p:cNvCxnSpPr>
          <p:nvPr/>
        </p:nvCxnSpPr>
        <p:spPr>
          <a:xfrm>
            <a:off x="8559145" y="5443708"/>
            <a:ext cx="117974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4801D53-C36C-45F5-9B10-750FF23B17F7}"/>
              </a:ext>
            </a:extLst>
          </p:cNvPr>
          <p:cNvCxnSpPr>
            <a:cxnSpLocks/>
          </p:cNvCxnSpPr>
          <p:nvPr/>
        </p:nvCxnSpPr>
        <p:spPr>
          <a:xfrm>
            <a:off x="8559145" y="5556915"/>
            <a:ext cx="117974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D067A94-7539-4B8E-A238-8F0D4702169D}"/>
              </a:ext>
            </a:extLst>
          </p:cNvPr>
          <p:cNvCxnSpPr>
            <a:cxnSpLocks/>
          </p:cNvCxnSpPr>
          <p:nvPr/>
        </p:nvCxnSpPr>
        <p:spPr>
          <a:xfrm>
            <a:off x="8612770" y="6295743"/>
            <a:ext cx="117974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DC83B5E-4B4F-4030-963B-E014B8B2A93E}"/>
              </a:ext>
            </a:extLst>
          </p:cNvPr>
          <p:cNvSpPr txBox="1"/>
          <p:nvPr/>
        </p:nvSpPr>
        <p:spPr>
          <a:xfrm>
            <a:off x="7107760" y="205739"/>
            <a:ext cx="4127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NCCN Guideline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National Comprehensive Cancer Network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4012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4475" y="1284339"/>
            <a:ext cx="40350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Liberation Sans" panose="020B0604020202020204" pitchFamily="34" charset="0"/>
                <a:cs typeface="Liberation Sans" panose="020B0604020202020204" pitchFamily="34" charset="0"/>
              </a:rPr>
              <a:t>RESULTS</a:t>
            </a:r>
            <a:endParaRPr kumimoji="0" lang="id-ID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ontserrat Light" panose="00000400000000000000" pitchFamily="50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804475" y="2603237"/>
            <a:ext cx="7406837" cy="10243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</a:rPr>
              <a:t>Synthetic Cytotoxic Interaction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</a:rPr>
              <a:t>TP53 Synthetic Cytotoxicity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</a:rPr>
              <a:t>External Validation in TCGA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77086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3632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RESULTS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Synthetic Cytotoxicity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E9AA1F-8EF8-4416-968D-866D0ED48A88}"/>
              </a:ext>
            </a:extLst>
          </p:cNvPr>
          <p:cNvGrpSpPr/>
          <p:nvPr/>
        </p:nvGrpSpPr>
        <p:grpSpPr>
          <a:xfrm>
            <a:off x="7719293" y="4666354"/>
            <a:ext cx="4126130" cy="1804593"/>
            <a:chOff x="596117" y="937277"/>
            <a:chExt cx="5158050" cy="2255911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8739A6E0-63A0-4F63-BF5F-E0023CCB7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3692" y="937277"/>
              <a:ext cx="507933" cy="510024"/>
            </a:xfrm>
            <a:custGeom>
              <a:avLst/>
              <a:gdLst>
                <a:gd name="T0" fmla="*/ 48626 w 238"/>
                <a:gd name="T1" fmla="*/ 343407 h 238"/>
                <a:gd name="T2" fmla="*/ 43763 w 238"/>
                <a:gd name="T3" fmla="*/ 338524 h 238"/>
                <a:gd name="T4" fmla="*/ 43763 w 238"/>
                <a:gd name="T5" fmla="*/ 177400 h 238"/>
                <a:gd name="T6" fmla="*/ 176673 w 238"/>
                <a:gd name="T7" fmla="*/ 43943 h 238"/>
                <a:gd name="T8" fmla="*/ 337137 w 238"/>
                <a:gd name="T9" fmla="*/ 43943 h 238"/>
                <a:gd name="T10" fmla="*/ 342000 w 238"/>
                <a:gd name="T11" fmla="*/ 48826 h 238"/>
                <a:gd name="T12" fmla="*/ 342000 w 238"/>
                <a:gd name="T13" fmla="*/ 209950 h 238"/>
                <a:gd name="T14" fmla="*/ 209090 w 238"/>
                <a:gd name="T15" fmla="*/ 343407 h 238"/>
                <a:gd name="T16" fmla="*/ 48626 w 238"/>
                <a:gd name="T17" fmla="*/ 343407 h 238"/>
                <a:gd name="T18" fmla="*/ 247991 w 238"/>
                <a:gd name="T19" fmla="*/ 249011 h 238"/>
                <a:gd name="T20" fmla="*/ 137773 w 238"/>
                <a:gd name="T21" fmla="*/ 138339 h 238"/>
                <a:gd name="T22" fmla="*/ 71318 w 238"/>
                <a:gd name="T23" fmla="*/ 205068 h 238"/>
                <a:gd name="T24" fmla="*/ 71318 w 238"/>
                <a:gd name="T25" fmla="*/ 310857 h 238"/>
                <a:gd name="T26" fmla="*/ 76180 w 238"/>
                <a:gd name="T27" fmla="*/ 315739 h 238"/>
                <a:gd name="T28" fmla="*/ 181536 w 238"/>
                <a:gd name="T29" fmla="*/ 315739 h 238"/>
                <a:gd name="T30" fmla="*/ 247991 w 238"/>
                <a:gd name="T31" fmla="*/ 249011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8" h="238">
                  <a:moveTo>
                    <a:pt x="30" y="211"/>
                  </a:moveTo>
                  <a:cubicBezTo>
                    <a:pt x="27" y="208"/>
                    <a:pt x="27" y="208"/>
                    <a:pt x="27" y="208"/>
                  </a:cubicBezTo>
                  <a:cubicBezTo>
                    <a:pt x="0" y="181"/>
                    <a:pt x="0" y="136"/>
                    <a:pt x="27" y="109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36" y="0"/>
                    <a:pt x="181" y="0"/>
                    <a:pt x="208" y="27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38" y="57"/>
                    <a:pt x="238" y="102"/>
                    <a:pt x="211" y="129"/>
                  </a:cubicBezTo>
                  <a:cubicBezTo>
                    <a:pt x="129" y="211"/>
                    <a:pt x="129" y="211"/>
                    <a:pt x="129" y="211"/>
                  </a:cubicBezTo>
                  <a:cubicBezTo>
                    <a:pt x="102" y="238"/>
                    <a:pt x="57" y="238"/>
                    <a:pt x="30" y="211"/>
                  </a:cubicBezTo>
                  <a:moveTo>
                    <a:pt x="153" y="153"/>
                  </a:moveTo>
                  <a:cubicBezTo>
                    <a:pt x="85" y="85"/>
                    <a:pt x="85" y="85"/>
                    <a:pt x="85" y="85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26" y="144"/>
                    <a:pt x="26" y="173"/>
                    <a:pt x="44" y="191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65" y="212"/>
                    <a:pt x="94" y="212"/>
                    <a:pt x="112" y="194"/>
                  </a:cubicBezTo>
                  <a:lnTo>
                    <a:pt x="153" y="1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모서리가 둥근 직사각형 58">
              <a:extLst>
                <a:ext uri="{FF2B5EF4-FFF2-40B4-BE49-F238E27FC236}">
                  <a16:creationId xmlns:a16="http://schemas.microsoft.com/office/drawing/2014/main" id="{17A18BA9-88A9-4B25-95E6-6FAEBAED1ABA}"/>
                </a:ext>
              </a:extLst>
            </p:cNvPr>
            <p:cNvSpPr/>
            <p:nvPr/>
          </p:nvSpPr>
          <p:spPr>
            <a:xfrm>
              <a:off x="596117" y="1987511"/>
              <a:ext cx="1079884" cy="482369"/>
            </a:xfrm>
            <a:prstGeom prst="round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모서리가 둥근 직사각형 59">
              <a:extLst>
                <a:ext uri="{FF2B5EF4-FFF2-40B4-BE49-F238E27FC236}">
                  <a16:creationId xmlns:a16="http://schemas.microsoft.com/office/drawing/2014/main" id="{8AEB0939-DD80-4AE9-B673-E81AB4F4C22D}"/>
                </a:ext>
              </a:extLst>
            </p:cNvPr>
            <p:cNvSpPr/>
            <p:nvPr/>
          </p:nvSpPr>
          <p:spPr>
            <a:xfrm>
              <a:off x="676897" y="2056631"/>
              <a:ext cx="419365" cy="343994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모서리가 둥근 직사각형 60">
              <a:extLst>
                <a:ext uri="{FF2B5EF4-FFF2-40B4-BE49-F238E27FC236}">
                  <a16:creationId xmlns:a16="http://schemas.microsoft.com/office/drawing/2014/main" id="{0D3CC686-3CC1-4720-9C81-3AFAE10AC90D}"/>
                </a:ext>
              </a:extLst>
            </p:cNvPr>
            <p:cNvSpPr/>
            <p:nvPr/>
          </p:nvSpPr>
          <p:spPr>
            <a:xfrm>
              <a:off x="1167659" y="2052010"/>
              <a:ext cx="419365" cy="343994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C6BE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BEC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701D88A1-B033-4EE7-926E-E5329FB914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1799" y="937277"/>
              <a:ext cx="507933" cy="510024"/>
            </a:xfrm>
            <a:custGeom>
              <a:avLst/>
              <a:gdLst>
                <a:gd name="T0" fmla="*/ 48626 w 238"/>
                <a:gd name="T1" fmla="*/ 343407 h 238"/>
                <a:gd name="T2" fmla="*/ 43763 w 238"/>
                <a:gd name="T3" fmla="*/ 338524 h 238"/>
                <a:gd name="T4" fmla="*/ 43763 w 238"/>
                <a:gd name="T5" fmla="*/ 177400 h 238"/>
                <a:gd name="T6" fmla="*/ 176673 w 238"/>
                <a:gd name="T7" fmla="*/ 43943 h 238"/>
                <a:gd name="T8" fmla="*/ 337137 w 238"/>
                <a:gd name="T9" fmla="*/ 43943 h 238"/>
                <a:gd name="T10" fmla="*/ 342000 w 238"/>
                <a:gd name="T11" fmla="*/ 48826 h 238"/>
                <a:gd name="T12" fmla="*/ 342000 w 238"/>
                <a:gd name="T13" fmla="*/ 209950 h 238"/>
                <a:gd name="T14" fmla="*/ 209090 w 238"/>
                <a:gd name="T15" fmla="*/ 343407 h 238"/>
                <a:gd name="T16" fmla="*/ 48626 w 238"/>
                <a:gd name="T17" fmla="*/ 343407 h 238"/>
                <a:gd name="T18" fmla="*/ 247991 w 238"/>
                <a:gd name="T19" fmla="*/ 249011 h 238"/>
                <a:gd name="T20" fmla="*/ 137773 w 238"/>
                <a:gd name="T21" fmla="*/ 138339 h 238"/>
                <a:gd name="T22" fmla="*/ 71318 w 238"/>
                <a:gd name="T23" fmla="*/ 205068 h 238"/>
                <a:gd name="T24" fmla="*/ 71318 w 238"/>
                <a:gd name="T25" fmla="*/ 310857 h 238"/>
                <a:gd name="T26" fmla="*/ 76180 w 238"/>
                <a:gd name="T27" fmla="*/ 315739 h 238"/>
                <a:gd name="T28" fmla="*/ 181536 w 238"/>
                <a:gd name="T29" fmla="*/ 315739 h 238"/>
                <a:gd name="T30" fmla="*/ 247991 w 238"/>
                <a:gd name="T31" fmla="*/ 249011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8" h="238">
                  <a:moveTo>
                    <a:pt x="30" y="211"/>
                  </a:moveTo>
                  <a:cubicBezTo>
                    <a:pt x="27" y="208"/>
                    <a:pt x="27" y="208"/>
                    <a:pt x="27" y="208"/>
                  </a:cubicBezTo>
                  <a:cubicBezTo>
                    <a:pt x="0" y="181"/>
                    <a:pt x="0" y="136"/>
                    <a:pt x="27" y="109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36" y="0"/>
                    <a:pt x="181" y="0"/>
                    <a:pt x="208" y="27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38" y="57"/>
                    <a:pt x="238" y="102"/>
                    <a:pt x="211" y="129"/>
                  </a:cubicBezTo>
                  <a:cubicBezTo>
                    <a:pt x="129" y="211"/>
                    <a:pt x="129" y="211"/>
                    <a:pt x="129" y="211"/>
                  </a:cubicBezTo>
                  <a:cubicBezTo>
                    <a:pt x="102" y="238"/>
                    <a:pt x="57" y="238"/>
                    <a:pt x="30" y="211"/>
                  </a:cubicBezTo>
                  <a:moveTo>
                    <a:pt x="153" y="153"/>
                  </a:moveTo>
                  <a:cubicBezTo>
                    <a:pt x="85" y="85"/>
                    <a:pt x="85" y="85"/>
                    <a:pt x="85" y="85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26" y="144"/>
                    <a:pt x="26" y="173"/>
                    <a:pt x="44" y="191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65" y="212"/>
                    <a:pt x="94" y="212"/>
                    <a:pt x="112" y="194"/>
                  </a:cubicBezTo>
                  <a:lnTo>
                    <a:pt x="153" y="1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모서리가 둥근 직사각형 62">
              <a:extLst>
                <a:ext uri="{FF2B5EF4-FFF2-40B4-BE49-F238E27FC236}">
                  <a16:creationId xmlns:a16="http://schemas.microsoft.com/office/drawing/2014/main" id="{07DBF7B4-7FB3-4023-9247-997A2E9CA999}"/>
                </a:ext>
              </a:extLst>
            </p:cNvPr>
            <p:cNvSpPr/>
            <p:nvPr/>
          </p:nvSpPr>
          <p:spPr>
            <a:xfrm>
              <a:off x="1864224" y="1987511"/>
              <a:ext cx="1079884" cy="482369"/>
            </a:xfrm>
            <a:prstGeom prst="round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모서리가 둥근 직사각형 63">
              <a:extLst>
                <a:ext uri="{FF2B5EF4-FFF2-40B4-BE49-F238E27FC236}">
                  <a16:creationId xmlns:a16="http://schemas.microsoft.com/office/drawing/2014/main" id="{917FCB94-F4E9-4E10-84C2-49D60B814CDA}"/>
                </a:ext>
              </a:extLst>
            </p:cNvPr>
            <p:cNvSpPr/>
            <p:nvPr/>
          </p:nvSpPr>
          <p:spPr>
            <a:xfrm>
              <a:off x="1945004" y="2056631"/>
              <a:ext cx="419365" cy="343994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모서리가 둥근 직사각형 64">
              <a:extLst>
                <a:ext uri="{FF2B5EF4-FFF2-40B4-BE49-F238E27FC236}">
                  <a16:creationId xmlns:a16="http://schemas.microsoft.com/office/drawing/2014/main" id="{41A33887-8BA7-483B-BD89-DEF7105B9749}"/>
                </a:ext>
              </a:extLst>
            </p:cNvPr>
            <p:cNvSpPr/>
            <p:nvPr/>
          </p:nvSpPr>
          <p:spPr>
            <a:xfrm>
              <a:off x="2435766" y="2052010"/>
              <a:ext cx="419365" cy="343994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C6BE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BEC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20352F4-A473-4F49-A955-DB3020A1FF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9906" y="937277"/>
              <a:ext cx="507933" cy="510024"/>
            </a:xfrm>
            <a:custGeom>
              <a:avLst/>
              <a:gdLst>
                <a:gd name="T0" fmla="*/ 48626 w 238"/>
                <a:gd name="T1" fmla="*/ 343407 h 238"/>
                <a:gd name="T2" fmla="*/ 43763 w 238"/>
                <a:gd name="T3" fmla="*/ 338524 h 238"/>
                <a:gd name="T4" fmla="*/ 43763 w 238"/>
                <a:gd name="T5" fmla="*/ 177400 h 238"/>
                <a:gd name="T6" fmla="*/ 176673 w 238"/>
                <a:gd name="T7" fmla="*/ 43943 h 238"/>
                <a:gd name="T8" fmla="*/ 337137 w 238"/>
                <a:gd name="T9" fmla="*/ 43943 h 238"/>
                <a:gd name="T10" fmla="*/ 342000 w 238"/>
                <a:gd name="T11" fmla="*/ 48826 h 238"/>
                <a:gd name="T12" fmla="*/ 342000 w 238"/>
                <a:gd name="T13" fmla="*/ 209950 h 238"/>
                <a:gd name="T14" fmla="*/ 209090 w 238"/>
                <a:gd name="T15" fmla="*/ 343407 h 238"/>
                <a:gd name="T16" fmla="*/ 48626 w 238"/>
                <a:gd name="T17" fmla="*/ 343407 h 238"/>
                <a:gd name="T18" fmla="*/ 247991 w 238"/>
                <a:gd name="T19" fmla="*/ 249011 h 238"/>
                <a:gd name="T20" fmla="*/ 137773 w 238"/>
                <a:gd name="T21" fmla="*/ 138339 h 238"/>
                <a:gd name="T22" fmla="*/ 71318 w 238"/>
                <a:gd name="T23" fmla="*/ 205068 h 238"/>
                <a:gd name="T24" fmla="*/ 71318 w 238"/>
                <a:gd name="T25" fmla="*/ 310857 h 238"/>
                <a:gd name="T26" fmla="*/ 76180 w 238"/>
                <a:gd name="T27" fmla="*/ 315739 h 238"/>
                <a:gd name="T28" fmla="*/ 181536 w 238"/>
                <a:gd name="T29" fmla="*/ 315739 h 238"/>
                <a:gd name="T30" fmla="*/ 247991 w 238"/>
                <a:gd name="T31" fmla="*/ 249011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8" h="238">
                  <a:moveTo>
                    <a:pt x="30" y="211"/>
                  </a:moveTo>
                  <a:cubicBezTo>
                    <a:pt x="27" y="208"/>
                    <a:pt x="27" y="208"/>
                    <a:pt x="27" y="208"/>
                  </a:cubicBezTo>
                  <a:cubicBezTo>
                    <a:pt x="0" y="181"/>
                    <a:pt x="0" y="136"/>
                    <a:pt x="27" y="109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36" y="0"/>
                    <a:pt x="181" y="0"/>
                    <a:pt x="208" y="27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38" y="57"/>
                    <a:pt x="238" y="102"/>
                    <a:pt x="211" y="129"/>
                  </a:cubicBezTo>
                  <a:cubicBezTo>
                    <a:pt x="129" y="211"/>
                    <a:pt x="129" y="211"/>
                    <a:pt x="129" y="211"/>
                  </a:cubicBezTo>
                  <a:cubicBezTo>
                    <a:pt x="102" y="238"/>
                    <a:pt x="57" y="238"/>
                    <a:pt x="30" y="211"/>
                  </a:cubicBezTo>
                  <a:moveTo>
                    <a:pt x="153" y="153"/>
                  </a:moveTo>
                  <a:cubicBezTo>
                    <a:pt x="85" y="85"/>
                    <a:pt x="85" y="85"/>
                    <a:pt x="85" y="85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26" y="144"/>
                    <a:pt x="26" y="173"/>
                    <a:pt x="44" y="191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65" y="212"/>
                    <a:pt x="94" y="212"/>
                    <a:pt x="112" y="194"/>
                  </a:cubicBezTo>
                  <a:lnTo>
                    <a:pt x="153" y="1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모서리가 둥근 직사각형 66">
              <a:extLst>
                <a:ext uri="{FF2B5EF4-FFF2-40B4-BE49-F238E27FC236}">
                  <a16:creationId xmlns:a16="http://schemas.microsoft.com/office/drawing/2014/main" id="{59E9F926-6538-4DA8-999C-A4B2ADAC63C0}"/>
                </a:ext>
              </a:extLst>
            </p:cNvPr>
            <p:cNvSpPr/>
            <p:nvPr/>
          </p:nvSpPr>
          <p:spPr>
            <a:xfrm>
              <a:off x="3132331" y="1987511"/>
              <a:ext cx="1079884" cy="482369"/>
            </a:xfrm>
            <a:prstGeom prst="round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모서리가 둥근 직사각형 67">
              <a:extLst>
                <a:ext uri="{FF2B5EF4-FFF2-40B4-BE49-F238E27FC236}">
                  <a16:creationId xmlns:a16="http://schemas.microsoft.com/office/drawing/2014/main" id="{48E2A4CD-8EE1-4271-BE84-14DACBD6C1DF}"/>
                </a:ext>
              </a:extLst>
            </p:cNvPr>
            <p:cNvSpPr/>
            <p:nvPr/>
          </p:nvSpPr>
          <p:spPr>
            <a:xfrm>
              <a:off x="3213111" y="2056631"/>
              <a:ext cx="419365" cy="343994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모서리가 둥근 직사각형 68">
              <a:extLst>
                <a:ext uri="{FF2B5EF4-FFF2-40B4-BE49-F238E27FC236}">
                  <a16:creationId xmlns:a16="http://schemas.microsoft.com/office/drawing/2014/main" id="{16F82EA6-B373-4633-B6BA-F93BBA86AA17}"/>
                </a:ext>
              </a:extLst>
            </p:cNvPr>
            <p:cNvSpPr/>
            <p:nvPr/>
          </p:nvSpPr>
          <p:spPr>
            <a:xfrm>
              <a:off x="3703873" y="2052010"/>
              <a:ext cx="419365" cy="343994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C6BE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BEC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C5000DC-E93A-4F4C-83CF-47FCBFEDA4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8012" y="937277"/>
              <a:ext cx="507933" cy="510024"/>
            </a:xfrm>
            <a:custGeom>
              <a:avLst/>
              <a:gdLst>
                <a:gd name="T0" fmla="*/ 48626 w 238"/>
                <a:gd name="T1" fmla="*/ 343407 h 238"/>
                <a:gd name="T2" fmla="*/ 43763 w 238"/>
                <a:gd name="T3" fmla="*/ 338524 h 238"/>
                <a:gd name="T4" fmla="*/ 43763 w 238"/>
                <a:gd name="T5" fmla="*/ 177400 h 238"/>
                <a:gd name="T6" fmla="*/ 176673 w 238"/>
                <a:gd name="T7" fmla="*/ 43943 h 238"/>
                <a:gd name="T8" fmla="*/ 337137 w 238"/>
                <a:gd name="T9" fmla="*/ 43943 h 238"/>
                <a:gd name="T10" fmla="*/ 342000 w 238"/>
                <a:gd name="T11" fmla="*/ 48826 h 238"/>
                <a:gd name="T12" fmla="*/ 342000 w 238"/>
                <a:gd name="T13" fmla="*/ 209950 h 238"/>
                <a:gd name="T14" fmla="*/ 209090 w 238"/>
                <a:gd name="T15" fmla="*/ 343407 h 238"/>
                <a:gd name="T16" fmla="*/ 48626 w 238"/>
                <a:gd name="T17" fmla="*/ 343407 h 238"/>
                <a:gd name="T18" fmla="*/ 247991 w 238"/>
                <a:gd name="T19" fmla="*/ 249011 h 238"/>
                <a:gd name="T20" fmla="*/ 137773 w 238"/>
                <a:gd name="T21" fmla="*/ 138339 h 238"/>
                <a:gd name="T22" fmla="*/ 71318 w 238"/>
                <a:gd name="T23" fmla="*/ 205068 h 238"/>
                <a:gd name="T24" fmla="*/ 71318 w 238"/>
                <a:gd name="T25" fmla="*/ 310857 h 238"/>
                <a:gd name="T26" fmla="*/ 76180 w 238"/>
                <a:gd name="T27" fmla="*/ 315739 h 238"/>
                <a:gd name="T28" fmla="*/ 181536 w 238"/>
                <a:gd name="T29" fmla="*/ 315739 h 238"/>
                <a:gd name="T30" fmla="*/ 247991 w 238"/>
                <a:gd name="T31" fmla="*/ 249011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8" h="238">
                  <a:moveTo>
                    <a:pt x="30" y="211"/>
                  </a:moveTo>
                  <a:cubicBezTo>
                    <a:pt x="27" y="208"/>
                    <a:pt x="27" y="208"/>
                    <a:pt x="27" y="208"/>
                  </a:cubicBezTo>
                  <a:cubicBezTo>
                    <a:pt x="0" y="181"/>
                    <a:pt x="0" y="136"/>
                    <a:pt x="27" y="109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36" y="0"/>
                    <a:pt x="181" y="0"/>
                    <a:pt x="208" y="27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38" y="57"/>
                    <a:pt x="238" y="102"/>
                    <a:pt x="211" y="129"/>
                  </a:cubicBezTo>
                  <a:cubicBezTo>
                    <a:pt x="129" y="211"/>
                    <a:pt x="129" y="211"/>
                    <a:pt x="129" y="211"/>
                  </a:cubicBezTo>
                  <a:cubicBezTo>
                    <a:pt x="102" y="238"/>
                    <a:pt x="57" y="238"/>
                    <a:pt x="30" y="211"/>
                  </a:cubicBezTo>
                  <a:moveTo>
                    <a:pt x="153" y="153"/>
                  </a:moveTo>
                  <a:cubicBezTo>
                    <a:pt x="85" y="85"/>
                    <a:pt x="85" y="85"/>
                    <a:pt x="85" y="85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26" y="144"/>
                    <a:pt x="26" y="173"/>
                    <a:pt x="44" y="191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65" y="212"/>
                    <a:pt x="94" y="212"/>
                    <a:pt x="112" y="194"/>
                  </a:cubicBezTo>
                  <a:lnTo>
                    <a:pt x="153" y="1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모서리가 둥근 직사각형 70">
              <a:extLst>
                <a:ext uri="{FF2B5EF4-FFF2-40B4-BE49-F238E27FC236}">
                  <a16:creationId xmlns:a16="http://schemas.microsoft.com/office/drawing/2014/main" id="{0995A933-DC74-4FF1-8E56-74E5E28321A5}"/>
                </a:ext>
              </a:extLst>
            </p:cNvPr>
            <p:cNvSpPr/>
            <p:nvPr/>
          </p:nvSpPr>
          <p:spPr>
            <a:xfrm>
              <a:off x="4400438" y="1987511"/>
              <a:ext cx="1079884" cy="482369"/>
            </a:xfrm>
            <a:prstGeom prst="round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모서리가 둥근 직사각형 71">
              <a:extLst>
                <a:ext uri="{FF2B5EF4-FFF2-40B4-BE49-F238E27FC236}">
                  <a16:creationId xmlns:a16="http://schemas.microsoft.com/office/drawing/2014/main" id="{8C633DBB-67B2-4891-B9C8-ADF3C4537278}"/>
                </a:ext>
              </a:extLst>
            </p:cNvPr>
            <p:cNvSpPr/>
            <p:nvPr/>
          </p:nvSpPr>
          <p:spPr>
            <a:xfrm>
              <a:off x="4481218" y="2056631"/>
              <a:ext cx="419365" cy="343994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모서리가 둥근 직사각형 72">
              <a:extLst>
                <a:ext uri="{FF2B5EF4-FFF2-40B4-BE49-F238E27FC236}">
                  <a16:creationId xmlns:a16="http://schemas.microsoft.com/office/drawing/2014/main" id="{996FD7EA-AFC8-4BA7-AA75-4D15ED9865F6}"/>
                </a:ext>
              </a:extLst>
            </p:cNvPr>
            <p:cNvSpPr/>
            <p:nvPr/>
          </p:nvSpPr>
          <p:spPr>
            <a:xfrm>
              <a:off x="4971980" y="2052010"/>
              <a:ext cx="419365" cy="343994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C6BE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BEC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Freeform 105">
              <a:extLst>
                <a:ext uri="{FF2B5EF4-FFF2-40B4-BE49-F238E27FC236}">
                  <a16:creationId xmlns:a16="http://schemas.microsoft.com/office/drawing/2014/main" id="{E0B8E96C-0924-454D-A235-BFF829A81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150" y="2027193"/>
              <a:ext cx="409484" cy="409484"/>
            </a:xfrm>
            <a:custGeom>
              <a:avLst/>
              <a:gdLst/>
              <a:ahLst/>
              <a:cxnLst>
                <a:cxn ang="0">
                  <a:pos x="255" y="58"/>
                </a:cxn>
                <a:cxn ang="0">
                  <a:pos x="257" y="53"/>
                </a:cxn>
                <a:cxn ang="0">
                  <a:pos x="262" y="38"/>
                </a:cxn>
                <a:cxn ang="0">
                  <a:pos x="257" y="24"/>
                </a:cxn>
                <a:cxn ang="0">
                  <a:pos x="244" y="9"/>
                </a:cxn>
                <a:cxn ang="0">
                  <a:pos x="241" y="5"/>
                </a:cxn>
                <a:cxn ang="0">
                  <a:pos x="224" y="0"/>
                </a:cxn>
                <a:cxn ang="0">
                  <a:pos x="210" y="5"/>
                </a:cxn>
                <a:cxn ang="0">
                  <a:pos x="132" y="82"/>
                </a:cxn>
                <a:cxn ang="0">
                  <a:pos x="58" y="9"/>
                </a:cxn>
                <a:cxn ang="0">
                  <a:pos x="49" y="2"/>
                </a:cxn>
                <a:cxn ang="0">
                  <a:pos x="27" y="2"/>
                </a:cxn>
                <a:cxn ang="0">
                  <a:pos x="18" y="9"/>
                </a:cxn>
                <a:cxn ang="0">
                  <a:pos x="9" y="18"/>
                </a:cxn>
                <a:cxn ang="0">
                  <a:pos x="3" y="27"/>
                </a:cxn>
                <a:cxn ang="0">
                  <a:pos x="3" y="49"/>
                </a:cxn>
                <a:cxn ang="0">
                  <a:pos x="9" y="58"/>
                </a:cxn>
                <a:cxn ang="0">
                  <a:pos x="9" y="205"/>
                </a:cxn>
                <a:cxn ang="0">
                  <a:pos x="5" y="210"/>
                </a:cxn>
                <a:cxn ang="0">
                  <a:pos x="0" y="225"/>
                </a:cxn>
                <a:cxn ang="0">
                  <a:pos x="5" y="241"/>
                </a:cxn>
                <a:cxn ang="0">
                  <a:pos x="18" y="254"/>
                </a:cxn>
                <a:cxn ang="0">
                  <a:pos x="23" y="257"/>
                </a:cxn>
                <a:cxn ang="0">
                  <a:pos x="38" y="263"/>
                </a:cxn>
                <a:cxn ang="0">
                  <a:pos x="54" y="257"/>
                </a:cxn>
                <a:cxn ang="0">
                  <a:pos x="132" y="181"/>
                </a:cxn>
                <a:cxn ang="0">
                  <a:pos x="204" y="254"/>
                </a:cxn>
                <a:cxn ang="0">
                  <a:pos x="214" y="261"/>
                </a:cxn>
                <a:cxn ang="0">
                  <a:pos x="235" y="261"/>
                </a:cxn>
                <a:cxn ang="0">
                  <a:pos x="244" y="254"/>
                </a:cxn>
                <a:cxn ang="0">
                  <a:pos x="255" y="245"/>
                </a:cxn>
                <a:cxn ang="0">
                  <a:pos x="261" y="236"/>
                </a:cxn>
                <a:cxn ang="0">
                  <a:pos x="261" y="214"/>
                </a:cxn>
                <a:cxn ang="0">
                  <a:pos x="255" y="205"/>
                </a:cxn>
              </a:cxnLst>
              <a:rect l="0" t="0" r="r" b="b"/>
              <a:pathLst>
                <a:path w="262" h="263">
                  <a:moveTo>
                    <a:pt x="181" y="132"/>
                  </a:moveTo>
                  <a:lnTo>
                    <a:pt x="255" y="58"/>
                  </a:lnTo>
                  <a:lnTo>
                    <a:pt x="255" y="58"/>
                  </a:lnTo>
                  <a:lnTo>
                    <a:pt x="257" y="53"/>
                  </a:lnTo>
                  <a:lnTo>
                    <a:pt x="261" y="49"/>
                  </a:lnTo>
                  <a:lnTo>
                    <a:pt x="262" y="38"/>
                  </a:lnTo>
                  <a:lnTo>
                    <a:pt x="261" y="27"/>
                  </a:lnTo>
                  <a:lnTo>
                    <a:pt x="257" y="24"/>
                  </a:lnTo>
                  <a:lnTo>
                    <a:pt x="255" y="18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1" y="5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4" y="2"/>
                  </a:lnTo>
                  <a:lnTo>
                    <a:pt x="210" y="5"/>
                  </a:lnTo>
                  <a:lnTo>
                    <a:pt x="204" y="9"/>
                  </a:lnTo>
                  <a:lnTo>
                    <a:pt x="132" y="82"/>
                  </a:lnTo>
                  <a:lnTo>
                    <a:pt x="58" y="9"/>
                  </a:lnTo>
                  <a:lnTo>
                    <a:pt x="58" y="9"/>
                  </a:lnTo>
                  <a:lnTo>
                    <a:pt x="54" y="5"/>
                  </a:lnTo>
                  <a:lnTo>
                    <a:pt x="49" y="2"/>
                  </a:lnTo>
                  <a:lnTo>
                    <a:pt x="38" y="0"/>
                  </a:lnTo>
                  <a:lnTo>
                    <a:pt x="27" y="2"/>
                  </a:lnTo>
                  <a:lnTo>
                    <a:pt x="23" y="5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5" y="24"/>
                  </a:lnTo>
                  <a:lnTo>
                    <a:pt x="3" y="27"/>
                  </a:lnTo>
                  <a:lnTo>
                    <a:pt x="0" y="38"/>
                  </a:lnTo>
                  <a:lnTo>
                    <a:pt x="3" y="49"/>
                  </a:lnTo>
                  <a:lnTo>
                    <a:pt x="5" y="53"/>
                  </a:lnTo>
                  <a:lnTo>
                    <a:pt x="9" y="58"/>
                  </a:lnTo>
                  <a:lnTo>
                    <a:pt x="83" y="132"/>
                  </a:lnTo>
                  <a:lnTo>
                    <a:pt x="9" y="205"/>
                  </a:lnTo>
                  <a:lnTo>
                    <a:pt x="9" y="205"/>
                  </a:lnTo>
                  <a:lnTo>
                    <a:pt x="5" y="210"/>
                  </a:lnTo>
                  <a:lnTo>
                    <a:pt x="3" y="214"/>
                  </a:lnTo>
                  <a:lnTo>
                    <a:pt x="0" y="225"/>
                  </a:lnTo>
                  <a:lnTo>
                    <a:pt x="3" y="236"/>
                  </a:lnTo>
                  <a:lnTo>
                    <a:pt x="5" y="241"/>
                  </a:lnTo>
                  <a:lnTo>
                    <a:pt x="9" y="245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3" y="257"/>
                  </a:lnTo>
                  <a:lnTo>
                    <a:pt x="27" y="261"/>
                  </a:lnTo>
                  <a:lnTo>
                    <a:pt x="38" y="263"/>
                  </a:lnTo>
                  <a:lnTo>
                    <a:pt x="49" y="261"/>
                  </a:lnTo>
                  <a:lnTo>
                    <a:pt x="54" y="257"/>
                  </a:lnTo>
                  <a:lnTo>
                    <a:pt x="58" y="254"/>
                  </a:lnTo>
                  <a:lnTo>
                    <a:pt x="132" y="181"/>
                  </a:lnTo>
                  <a:lnTo>
                    <a:pt x="204" y="254"/>
                  </a:lnTo>
                  <a:lnTo>
                    <a:pt x="204" y="254"/>
                  </a:lnTo>
                  <a:lnTo>
                    <a:pt x="210" y="257"/>
                  </a:lnTo>
                  <a:lnTo>
                    <a:pt x="214" y="261"/>
                  </a:lnTo>
                  <a:lnTo>
                    <a:pt x="224" y="263"/>
                  </a:lnTo>
                  <a:lnTo>
                    <a:pt x="235" y="261"/>
                  </a:lnTo>
                  <a:lnTo>
                    <a:pt x="241" y="257"/>
                  </a:lnTo>
                  <a:lnTo>
                    <a:pt x="244" y="254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1"/>
                  </a:lnTo>
                  <a:lnTo>
                    <a:pt x="261" y="236"/>
                  </a:lnTo>
                  <a:lnTo>
                    <a:pt x="262" y="225"/>
                  </a:lnTo>
                  <a:lnTo>
                    <a:pt x="261" y="214"/>
                  </a:lnTo>
                  <a:lnTo>
                    <a:pt x="257" y="210"/>
                  </a:lnTo>
                  <a:lnTo>
                    <a:pt x="255" y="205"/>
                  </a:lnTo>
                  <a:lnTo>
                    <a:pt x="181" y="132"/>
                  </a:lnTo>
                  <a:close/>
                </a:path>
              </a:pathLst>
            </a:custGeom>
            <a:solidFill>
              <a:srgbClr val="FFC000">
                <a:alpha val="5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05">
              <a:extLst>
                <a:ext uri="{FF2B5EF4-FFF2-40B4-BE49-F238E27FC236}">
                  <a16:creationId xmlns:a16="http://schemas.microsoft.com/office/drawing/2014/main" id="{19D98110-2E79-426C-B85A-7C0C2C119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6068" y="2029906"/>
              <a:ext cx="409484" cy="409484"/>
            </a:xfrm>
            <a:custGeom>
              <a:avLst/>
              <a:gdLst/>
              <a:ahLst/>
              <a:cxnLst>
                <a:cxn ang="0">
                  <a:pos x="255" y="58"/>
                </a:cxn>
                <a:cxn ang="0">
                  <a:pos x="257" y="53"/>
                </a:cxn>
                <a:cxn ang="0">
                  <a:pos x="262" y="38"/>
                </a:cxn>
                <a:cxn ang="0">
                  <a:pos x="257" y="24"/>
                </a:cxn>
                <a:cxn ang="0">
                  <a:pos x="244" y="9"/>
                </a:cxn>
                <a:cxn ang="0">
                  <a:pos x="241" y="5"/>
                </a:cxn>
                <a:cxn ang="0">
                  <a:pos x="224" y="0"/>
                </a:cxn>
                <a:cxn ang="0">
                  <a:pos x="210" y="5"/>
                </a:cxn>
                <a:cxn ang="0">
                  <a:pos x="132" y="82"/>
                </a:cxn>
                <a:cxn ang="0">
                  <a:pos x="58" y="9"/>
                </a:cxn>
                <a:cxn ang="0">
                  <a:pos x="49" y="2"/>
                </a:cxn>
                <a:cxn ang="0">
                  <a:pos x="27" y="2"/>
                </a:cxn>
                <a:cxn ang="0">
                  <a:pos x="18" y="9"/>
                </a:cxn>
                <a:cxn ang="0">
                  <a:pos x="9" y="18"/>
                </a:cxn>
                <a:cxn ang="0">
                  <a:pos x="3" y="27"/>
                </a:cxn>
                <a:cxn ang="0">
                  <a:pos x="3" y="49"/>
                </a:cxn>
                <a:cxn ang="0">
                  <a:pos x="9" y="58"/>
                </a:cxn>
                <a:cxn ang="0">
                  <a:pos x="9" y="205"/>
                </a:cxn>
                <a:cxn ang="0">
                  <a:pos x="5" y="210"/>
                </a:cxn>
                <a:cxn ang="0">
                  <a:pos x="0" y="225"/>
                </a:cxn>
                <a:cxn ang="0">
                  <a:pos x="5" y="241"/>
                </a:cxn>
                <a:cxn ang="0">
                  <a:pos x="18" y="254"/>
                </a:cxn>
                <a:cxn ang="0">
                  <a:pos x="23" y="257"/>
                </a:cxn>
                <a:cxn ang="0">
                  <a:pos x="38" y="263"/>
                </a:cxn>
                <a:cxn ang="0">
                  <a:pos x="54" y="257"/>
                </a:cxn>
                <a:cxn ang="0">
                  <a:pos x="132" y="181"/>
                </a:cxn>
                <a:cxn ang="0">
                  <a:pos x="204" y="254"/>
                </a:cxn>
                <a:cxn ang="0">
                  <a:pos x="214" y="261"/>
                </a:cxn>
                <a:cxn ang="0">
                  <a:pos x="235" y="261"/>
                </a:cxn>
                <a:cxn ang="0">
                  <a:pos x="244" y="254"/>
                </a:cxn>
                <a:cxn ang="0">
                  <a:pos x="255" y="245"/>
                </a:cxn>
                <a:cxn ang="0">
                  <a:pos x="261" y="236"/>
                </a:cxn>
                <a:cxn ang="0">
                  <a:pos x="261" y="214"/>
                </a:cxn>
                <a:cxn ang="0">
                  <a:pos x="255" y="205"/>
                </a:cxn>
              </a:cxnLst>
              <a:rect l="0" t="0" r="r" b="b"/>
              <a:pathLst>
                <a:path w="262" h="263">
                  <a:moveTo>
                    <a:pt x="181" y="132"/>
                  </a:moveTo>
                  <a:lnTo>
                    <a:pt x="255" y="58"/>
                  </a:lnTo>
                  <a:lnTo>
                    <a:pt x="255" y="58"/>
                  </a:lnTo>
                  <a:lnTo>
                    <a:pt x="257" y="53"/>
                  </a:lnTo>
                  <a:lnTo>
                    <a:pt x="261" y="49"/>
                  </a:lnTo>
                  <a:lnTo>
                    <a:pt x="262" y="38"/>
                  </a:lnTo>
                  <a:lnTo>
                    <a:pt x="261" y="27"/>
                  </a:lnTo>
                  <a:lnTo>
                    <a:pt x="257" y="24"/>
                  </a:lnTo>
                  <a:lnTo>
                    <a:pt x="255" y="18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1" y="5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4" y="2"/>
                  </a:lnTo>
                  <a:lnTo>
                    <a:pt x="210" y="5"/>
                  </a:lnTo>
                  <a:lnTo>
                    <a:pt x="204" y="9"/>
                  </a:lnTo>
                  <a:lnTo>
                    <a:pt x="132" y="82"/>
                  </a:lnTo>
                  <a:lnTo>
                    <a:pt x="58" y="9"/>
                  </a:lnTo>
                  <a:lnTo>
                    <a:pt x="58" y="9"/>
                  </a:lnTo>
                  <a:lnTo>
                    <a:pt x="54" y="5"/>
                  </a:lnTo>
                  <a:lnTo>
                    <a:pt x="49" y="2"/>
                  </a:lnTo>
                  <a:lnTo>
                    <a:pt x="38" y="0"/>
                  </a:lnTo>
                  <a:lnTo>
                    <a:pt x="27" y="2"/>
                  </a:lnTo>
                  <a:lnTo>
                    <a:pt x="23" y="5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5" y="24"/>
                  </a:lnTo>
                  <a:lnTo>
                    <a:pt x="3" y="27"/>
                  </a:lnTo>
                  <a:lnTo>
                    <a:pt x="0" y="38"/>
                  </a:lnTo>
                  <a:lnTo>
                    <a:pt x="3" y="49"/>
                  </a:lnTo>
                  <a:lnTo>
                    <a:pt x="5" y="53"/>
                  </a:lnTo>
                  <a:lnTo>
                    <a:pt x="9" y="58"/>
                  </a:lnTo>
                  <a:lnTo>
                    <a:pt x="83" y="132"/>
                  </a:lnTo>
                  <a:lnTo>
                    <a:pt x="9" y="205"/>
                  </a:lnTo>
                  <a:lnTo>
                    <a:pt x="9" y="205"/>
                  </a:lnTo>
                  <a:lnTo>
                    <a:pt x="5" y="210"/>
                  </a:lnTo>
                  <a:lnTo>
                    <a:pt x="3" y="214"/>
                  </a:lnTo>
                  <a:lnTo>
                    <a:pt x="0" y="225"/>
                  </a:lnTo>
                  <a:lnTo>
                    <a:pt x="3" y="236"/>
                  </a:lnTo>
                  <a:lnTo>
                    <a:pt x="5" y="241"/>
                  </a:lnTo>
                  <a:lnTo>
                    <a:pt x="9" y="245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3" y="257"/>
                  </a:lnTo>
                  <a:lnTo>
                    <a:pt x="27" y="261"/>
                  </a:lnTo>
                  <a:lnTo>
                    <a:pt x="38" y="263"/>
                  </a:lnTo>
                  <a:lnTo>
                    <a:pt x="49" y="261"/>
                  </a:lnTo>
                  <a:lnTo>
                    <a:pt x="54" y="257"/>
                  </a:lnTo>
                  <a:lnTo>
                    <a:pt x="58" y="254"/>
                  </a:lnTo>
                  <a:lnTo>
                    <a:pt x="132" y="181"/>
                  </a:lnTo>
                  <a:lnTo>
                    <a:pt x="204" y="254"/>
                  </a:lnTo>
                  <a:lnTo>
                    <a:pt x="204" y="254"/>
                  </a:lnTo>
                  <a:lnTo>
                    <a:pt x="210" y="257"/>
                  </a:lnTo>
                  <a:lnTo>
                    <a:pt x="214" y="261"/>
                  </a:lnTo>
                  <a:lnTo>
                    <a:pt x="224" y="263"/>
                  </a:lnTo>
                  <a:lnTo>
                    <a:pt x="235" y="261"/>
                  </a:lnTo>
                  <a:lnTo>
                    <a:pt x="241" y="257"/>
                  </a:lnTo>
                  <a:lnTo>
                    <a:pt x="244" y="254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1"/>
                  </a:lnTo>
                  <a:lnTo>
                    <a:pt x="261" y="236"/>
                  </a:lnTo>
                  <a:lnTo>
                    <a:pt x="262" y="225"/>
                  </a:lnTo>
                  <a:lnTo>
                    <a:pt x="261" y="214"/>
                  </a:lnTo>
                  <a:lnTo>
                    <a:pt x="257" y="210"/>
                  </a:lnTo>
                  <a:lnTo>
                    <a:pt x="255" y="205"/>
                  </a:lnTo>
                  <a:lnTo>
                    <a:pt x="181" y="132"/>
                  </a:lnTo>
                  <a:close/>
                </a:path>
              </a:pathLst>
            </a:custGeom>
            <a:solidFill>
              <a:srgbClr val="FFC000">
                <a:alpha val="5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05">
              <a:extLst>
                <a:ext uri="{FF2B5EF4-FFF2-40B4-BE49-F238E27FC236}">
                  <a16:creationId xmlns:a16="http://schemas.microsoft.com/office/drawing/2014/main" id="{0BC2123F-D577-4435-A078-8440A960A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384" y="2027193"/>
              <a:ext cx="409484" cy="409484"/>
            </a:xfrm>
            <a:custGeom>
              <a:avLst/>
              <a:gdLst/>
              <a:ahLst/>
              <a:cxnLst>
                <a:cxn ang="0">
                  <a:pos x="255" y="58"/>
                </a:cxn>
                <a:cxn ang="0">
                  <a:pos x="257" y="53"/>
                </a:cxn>
                <a:cxn ang="0">
                  <a:pos x="262" y="38"/>
                </a:cxn>
                <a:cxn ang="0">
                  <a:pos x="257" y="24"/>
                </a:cxn>
                <a:cxn ang="0">
                  <a:pos x="244" y="9"/>
                </a:cxn>
                <a:cxn ang="0">
                  <a:pos x="241" y="5"/>
                </a:cxn>
                <a:cxn ang="0">
                  <a:pos x="224" y="0"/>
                </a:cxn>
                <a:cxn ang="0">
                  <a:pos x="210" y="5"/>
                </a:cxn>
                <a:cxn ang="0">
                  <a:pos x="132" y="82"/>
                </a:cxn>
                <a:cxn ang="0">
                  <a:pos x="58" y="9"/>
                </a:cxn>
                <a:cxn ang="0">
                  <a:pos x="49" y="2"/>
                </a:cxn>
                <a:cxn ang="0">
                  <a:pos x="27" y="2"/>
                </a:cxn>
                <a:cxn ang="0">
                  <a:pos x="18" y="9"/>
                </a:cxn>
                <a:cxn ang="0">
                  <a:pos x="9" y="18"/>
                </a:cxn>
                <a:cxn ang="0">
                  <a:pos x="3" y="27"/>
                </a:cxn>
                <a:cxn ang="0">
                  <a:pos x="3" y="49"/>
                </a:cxn>
                <a:cxn ang="0">
                  <a:pos x="9" y="58"/>
                </a:cxn>
                <a:cxn ang="0">
                  <a:pos x="9" y="205"/>
                </a:cxn>
                <a:cxn ang="0">
                  <a:pos x="5" y="210"/>
                </a:cxn>
                <a:cxn ang="0">
                  <a:pos x="0" y="225"/>
                </a:cxn>
                <a:cxn ang="0">
                  <a:pos x="5" y="241"/>
                </a:cxn>
                <a:cxn ang="0">
                  <a:pos x="18" y="254"/>
                </a:cxn>
                <a:cxn ang="0">
                  <a:pos x="23" y="257"/>
                </a:cxn>
                <a:cxn ang="0">
                  <a:pos x="38" y="263"/>
                </a:cxn>
                <a:cxn ang="0">
                  <a:pos x="54" y="257"/>
                </a:cxn>
                <a:cxn ang="0">
                  <a:pos x="132" y="181"/>
                </a:cxn>
                <a:cxn ang="0">
                  <a:pos x="204" y="254"/>
                </a:cxn>
                <a:cxn ang="0">
                  <a:pos x="214" y="261"/>
                </a:cxn>
                <a:cxn ang="0">
                  <a:pos x="235" y="261"/>
                </a:cxn>
                <a:cxn ang="0">
                  <a:pos x="244" y="254"/>
                </a:cxn>
                <a:cxn ang="0">
                  <a:pos x="255" y="245"/>
                </a:cxn>
                <a:cxn ang="0">
                  <a:pos x="261" y="236"/>
                </a:cxn>
                <a:cxn ang="0">
                  <a:pos x="261" y="214"/>
                </a:cxn>
                <a:cxn ang="0">
                  <a:pos x="255" y="205"/>
                </a:cxn>
              </a:cxnLst>
              <a:rect l="0" t="0" r="r" b="b"/>
              <a:pathLst>
                <a:path w="262" h="263">
                  <a:moveTo>
                    <a:pt x="181" y="132"/>
                  </a:moveTo>
                  <a:lnTo>
                    <a:pt x="255" y="58"/>
                  </a:lnTo>
                  <a:lnTo>
                    <a:pt x="255" y="58"/>
                  </a:lnTo>
                  <a:lnTo>
                    <a:pt x="257" y="53"/>
                  </a:lnTo>
                  <a:lnTo>
                    <a:pt x="261" y="49"/>
                  </a:lnTo>
                  <a:lnTo>
                    <a:pt x="262" y="38"/>
                  </a:lnTo>
                  <a:lnTo>
                    <a:pt x="261" y="27"/>
                  </a:lnTo>
                  <a:lnTo>
                    <a:pt x="257" y="24"/>
                  </a:lnTo>
                  <a:lnTo>
                    <a:pt x="255" y="18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1" y="5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4" y="2"/>
                  </a:lnTo>
                  <a:lnTo>
                    <a:pt x="210" y="5"/>
                  </a:lnTo>
                  <a:lnTo>
                    <a:pt x="204" y="9"/>
                  </a:lnTo>
                  <a:lnTo>
                    <a:pt x="132" y="82"/>
                  </a:lnTo>
                  <a:lnTo>
                    <a:pt x="58" y="9"/>
                  </a:lnTo>
                  <a:lnTo>
                    <a:pt x="58" y="9"/>
                  </a:lnTo>
                  <a:lnTo>
                    <a:pt x="54" y="5"/>
                  </a:lnTo>
                  <a:lnTo>
                    <a:pt x="49" y="2"/>
                  </a:lnTo>
                  <a:lnTo>
                    <a:pt x="38" y="0"/>
                  </a:lnTo>
                  <a:lnTo>
                    <a:pt x="27" y="2"/>
                  </a:lnTo>
                  <a:lnTo>
                    <a:pt x="23" y="5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5" y="24"/>
                  </a:lnTo>
                  <a:lnTo>
                    <a:pt x="3" y="27"/>
                  </a:lnTo>
                  <a:lnTo>
                    <a:pt x="0" y="38"/>
                  </a:lnTo>
                  <a:lnTo>
                    <a:pt x="3" y="49"/>
                  </a:lnTo>
                  <a:lnTo>
                    <a:pt x="5" y="53"/>
                  </a:lnTo>
                  <a:lnTo>
                    <a:pt x="9" y="58"/>
                  </a:lnTo>
                  <a:lnTo>
                    <a:pt x="83" y="132"/>
                  </a:lnTo>
                  <a:lnTo>
                    <a:pt x="9" y="205"/>
                  </a:lnTo>
                  <a:lnTo>
                    <a:pt x="9" y="205"/>
                  </a:lnTo>
                  <a:lnTo>
                    <a:pt x="5" y="210"/>
                  </a:lnTo>
                  <a:lnTo>
                    <a:pt x="3" y="214"/>
                  </a:lnTo>
                  <a:lnTo>
                    <a:pt x="0" y="225"/>
                  </a:lnTo>
                  <a:lnTo>
                    <a:pt x="3" y="236"/>
                  </a:lnTo>
                  <a:lnTo>
                    <a:pt x="5" y="241"/>
                  </a:lnTo>
                  <a:lnTo>
                    <a:pt x="9" y="245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3" y="257"/>
                  </a:lnTo>
                  <a:lnTo>
                    <a:pt x="27" y="261"/>
                  </a:lnTo>
                  <a:lnTo>
                    <a:pt x="38" y="263"/>
                  </a:lnTo>
                  <a:lnTo>
                    <a:pt x="49" y="261"/>
                  </a:lnTo>
                  <a:lnTo>
                    <a:pt x="54" y="257"/>
                  </a:lnTo>
                  <a:lnTo>
                    <a:pt x="58" y="254"/>
                  </a:lnTo>
                  <a:lnTo>
                    <a:pt x="132" y="181"/>
                  </a:lnTo>
                  <a:lnTo>
                    <a:pt x="204" y="254"/>
                  </a:lnTo>
                  <a:lnTo>
                    <a:pt x="204" y="254"/>
                  </a:lnTo>
                  <a:lnTo>
                    <a:pt x="210" y="257"/>
                  </a:lnTo>
                  <a:lnTo>
                    <a:pt x="214" y="261"/>
                  </a:lnTo>
                  <a:lnTo>
                    <a:pt x="224" y="263"/>
                  </a:lnTo>
                  <a:lnTo>
                    <a:pt x="235" y="261"/>
                  </a:lnTo>
                  <a:lnTo>
                    <a:pt x="241" y="257"/>
                  </a:lnTo>
                  <a:lnTo>
                    <a:pt x="244" y="254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1"/>
                  </a:lnTo>
                  <a:lnTo>
                    <a:pt x="261" y="236"/>
                  </a:lnTo>
                  <a:lnTo>
                    <a:pt x="262" y="225"/>
                  </a:lnTo>
                  <a:lnTo>
                    <a:pt x="261" y="214"/>
                  </a:lnTo>
                  <a:lnTo>
                    <a:pt x="257" y="210"/>
                  </a:lnTo>
                  <a:lnTo>
                    <a:pt x="255" y="205"/>
                  </a:lnTo>
                  <a:lnTo>
                    <a:pt x="181" y="132"/>
                  </a:lnTo>
                  <a:close/>
                </a:path>
              </a:pathLst>
            </a:custGeom>
            <a:solidFill>
              <a:srgbClr val="FFC000">
                <a:alpha val="5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105">
              <a:extLst>
                <a:ext uri="{FF2B5EF4-FFF2-40B4-BE49-F238E27FC236}">
                  <a16:creationId xmlns:a16="http://schemas.microsoft.com/office/drawing/2014/main" id="{E643DC75-679C-42FB-87F8-401DAB85E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3652" y="2048837"/>
              <a:ext cx="409484" cy="409484"/>
            </a:xfrm>
            <a:custGeom>
              <a:avLst/>
              <a:gdLst/>
              <a:ahLst/>
              <a:cxnLst>
                <a:cxn ang="0">
                  <a:pos x="255" y="58"/>
                </a:cxn>
                <a:cxn ang="0">
                  <a:pos x="257" y="53"/>
                </a:cxn>
                <a:cxn ang="0">
                  <a:pos x="262" y="38"/>
                </a:cxn>
                <a:cxn ang="0">
                  <a:pos x="257" y="24"/>
                </a:cxn>
                <a:cxn ang="0">
                  <a:pos x="244" y="9"/>
                </a:cxn>
                <a:cxn ang="0">
                  <a:pos x="241" y="5"/>
                </a:cxn>
                <a:cxn ang="0">
                  <a:pos x="224" y="0"/>
                </a:cxn>
                <a:cxn ang="0">
                  <a:pos x="210" y="5"/>
                </a:cxn>
                <a:cxn ang="0">
                  <a:pos x="132" y="82"/>
                </a:cxn>
                <a:cxn ang="0">
                  <a:pos x="58" y="9"/>
                </a:cxn>
                <a:cxn ang="0">
                  <a:pos x="49" y="2"/>
                </a:cxn>
                <a:cxn ang="0">
                  <a:pos x="27" y="2"/>
                </a:cxn>
                <a:cxn ang="0">
                  <a:pos x="18" y="9"/>
                </a:cxn>
                <a:cxn ang="0">
                  <a:pos x="9" y="18"/>
                </a:cxn>
                <a:cxn ang="0">
                  <a:pos x="3" y="27"/>
                </a:cxn>
                <a:cxn ang="0">
                  <a:pos x="3" y="49"/>
                </a:cxn>
                <a:cxn ang="0">
                  <a:pos x="9" y="58"/>
                </a:cxn>
                <a:cxn ang="0">
                  <a:pos x="9" y="205"/>
                </a:cxn>
                <a:cxn ang="0">
                  <a:pos x="5" y="210"/>
                </a:cxn>
                <a:cxn ang="0">
                  <a:pos x="0" y="225"/>
                </a:cxn>
                <a:cxn ang="0">
                  <a:pos x="5" y="241"/>
                </a:cxn>
                <a:cxn ang="0">
                  <a:pos x="18" y="254"/>
                </a:cxn>
                <a:cxn ang="0">
                  <a:pos x="23" y="257"/>
                </a:cxn>
                <a:cxn ang="0">
                  <a:pos x="38" y="263"/>
                </a:cxn>
                <a:cxn ang="0">
                  <a:pos x="54" y="257"/>
                </a:cxn>
                <a:cxn ang="0">
                  <a:pos x="132" y="181"/>
                </a:cxn>
                <a:cxn ang="0">
                  <a:pos x="204" y="254"/>
                </a:cxn>
                <a:cxn ang="0">
                  <a:pos x="214" y="261"/>
                </a:cxn>
                <a:cxn ang="0">
                  <a:pos x="235" y="261"/>
                </a:cxn>
                <a:cxn ang="0">
                  <a:pos x="244" y="254"/>
                </a:cxn>
                <a:cxn ang="0">
                  <a:pos x="255" y="245"/>
                </a:cxn>
                <a:cxn ang="0">
                  <a:pos x="261" y="236"/>
                </a:cxn>
                <a:cxn ang="0">
                  <a:pos x="261" y="214"/>
                </a:cxn>
                <a:cxn ang="0">
                  <a:pos x="255" y="205"/>
                </a:cxn>
              </a:cxnLst>
              <a:rect l="0" t="0" r="r" b="b"/>
              <a:pathLst>
                <a:path w="262" h="263">
                  <a:moveTo>
                    <a:pt x="181" y="132"/>
                  </a:moveTo>
                  <a:lnTo>
                    <a:pt x="255" y="58"/>
                  </a:lnTo>
                  <a:lnTo>
                    <a:pt x="255" y="58"/>
                  </a:lnTo>
                  <a:lnTo>
                    <a:pt x="257" y="53"/>
                  </a:lnTo>
                  <a:lnTo>
                    <a:pt x="261" y="49"/>
                  </a:lnTo>
                  <a:lnTo>
                    <a:pt x="262" y="38"/>
                  </a:lnTo>
                  <a:lnTo>
                    <a:pt x="261" y="27"/>
                  </a:lnTo>
                  <a:lnTo>
                    <a:pt x="257" y="24"/>
                  </a:lnTo>
                  <a:lnTo>
                    <a:pt x="255" y="18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1" y="5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4" y="2"/>
                  </a:lnTo>
                  <a:lnTo>
                    <a:pt x="210" y="5"/>
                  </a:lnTo>
                  <a:lnTo>
                    <a:pt x="204" y="9"/>
                  </a:lnTo>
                  <a:lnTo>
                    <a:pt x="132" y="82"/>
                  </a:lnTo>
                  <a:lnTo>
                    <a:pt x="58" y="9"/>
                  </a:lnTo>
                  <a:lnTo>
                    <a:pt x="58" y="9"/>
                  </a:lnTo>
                  <a:lnTo>
                    <a:pt x="54" y="5"/>
                  </a:lnTo>
                  <a:lnTo>
                    <a:pt x="49" y="2"/>
                  </a:lnTo>
                  <a:lnTo>
                    <a:pt x="38" y="0"/>
                  </a:lnTo>
                  <a:lnTo>
                    <a:pt x="27" y="2"/>
                  </a:lnTo>
                  <a:lnTo>
                    <a:pt x="23" y="5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5" y="24"/>
                  </a:lnTo>
                  <a:lnTo>
                    <a:pt x="3" y="27"/>
                  </a:lnTo>
                  <a:lnTo>
                    <a:pt x="0" y="38"/>
                  </a:lnTo>
                  <a:lnTo>
                    <a:pt x="3" y="49"/>
                  </a:lnTo>
                  <a:lnTo>
                    <a:pt x="5" y="53"/>
                  </a:lnTo>
                  <a:lnTo>
                    <a:pt x="9" y="58"/>
                  </a:lnTo>
                  <a:lnTo>
                    <a:pt x="83" y="132"/>
                  </a:lnTo>
                  <a:lnTo>
                    <a:pt x="9" y="205"/>
                  </a:lnTo>
                  <a:lnTo>
                    <a:pt x="9" y="205"/>
                  </a:lnTo>
                  <a:lnTo>
                    <a:pt x="5" y="210"/>
                  </a:lnTo>
                  <a:lnTo>
                    <a:pt x="3" y="214"/>
                  </a:lnTo>
                  <a:lnTo>
                    <a:pt x="0" y="225"/>
                  </a:lnTo>
                  <a:lnTo>
                    <a:pt x="3" y="236"/>
                  </a:lnTo>
                  <a:lnTo>
                    <a:pt x="5" y="241"/>
                  </a:lnTo>
                  <a:lnTo>
                    <a:pt x="9" y="245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3" y="257"/>
                  </a:lnTo>
                  <a:lnTo>
                    <a:pt x="27" y="261"/>
                  </a:lnTo>
                  <a:lnTo>
                    <a:pt x="38" y="263"/>
                  </a:lnTo>
                  <a:lnTo>
                    <a:pt x="49" y="261"/>
                  </a:lnTo>
                  <a:lnTo>
                    <a:pt x="54" y="257"/>
                  </a:lnTo>
                  <a:lnTo>
                    <a:pt x="58" y="254"/>
                  </a:lnTo>
                  <a:lnTo>
                    <a:pt x="132" y="181"/>
                  </a:lnTo>
                  <a:lnTo>
                    <a:pt x="204" y="254"/>
                  </a:lnTo>
                  <a:lnTo>
                    <a:pt x="204" y="254"/>
                  </a:lnTo>
                  <a:lnTo>
                    <a:pt x="210" y="257"/>
                  </a:lnTo>
                  <a:lnTo>
                    <a:pt x="214" y="261"/>
                  </a:lnTo>
                  <a:lnTo>
                    <a:pt x="224" y="263"/>
                  </a:lnTo>
                  <a:lnTo>
                    <a:pt x="235" y="261"/>
                  </a:lnTo>
                  <a:lnTo>
                    <a:pt x="241" y="257"/>
                  </a:lnTo>
                  <a:lnTo>
                    <a:pt x="244" y="254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1"/>
                  </a:lnTo>
                  <a:lnTo>
                    <a:pt x="261" y="236"/>
                  </a:lnTo>
                  <a:lnTo>
                    <a:pt x="262" y="225"/>
                  </a:lnTo>
                  <a:lnTo>
                    <a:pt x="261" y="214"/>
                  </a:lnTo>
                  <a:lnTo>
                    <a:pt x="257" y="210"/>
                  </a:lnTo>
                  <a:lnTo>
                    <a:pt x="255" y="205"/>
                  </a:lnTo>
                  <a:lnTo>
                    <a:pt x="181" y="132"/>
                  </a:lnTo>
                  <a:close/>
                </a:path>
              </a:pathLst>
            </a:custGeom>
            <a:solidFill>
              <a:srgbClr val="FFC000">
                <a:alpha val="5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49">
              <a:extLst>
                <a:ext uri="{FF2B5EF4-FFF2-40B4-BE49-F238E27FC236}">
                  <a16:creationId xmlns:a16="http://schemas.microsoft.com/office/drawing/2014/main" id="{0C70F791-BDE6-4B84-8440-D40C850B96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998687" y="1581820"/>
              <a:ext cx="274743" cy="180554"/>
            </a:xfrm>
            <a:custGeom>
              <a:avLst/>
              <a:gdLst>
                <a:gd name="T0" fmla="*/ 119835 w 444"/>
                <a:gd name="T1" fmla="*/ 98900 h 337"/>
                <a:gd name="T2" fmla="*/ 119835 w 444"/>
                <a:gd name="T3" fmla="*/ 98900 h 337"/>
                <a:gd name="T4" fmla="*/ 119835 w 444"/>
                <a:gd name="T5" fmla="*/ 146337 h 337"/>
                <a:gd name="T6" fmla="*/ 199574 w 444"/>
                <a:gd name="T7" fmla="*/ 71155 h 337"/>
                <a:gd name="T8" fmla="*/ 119835 w 444"/>
                <a:gd name="T9" fmla="*/ 0 h 337"/>
                <a:gd name="T10" fmla="*/ 119835 w 444"/>
                <a:gd name="T11" fmla="*/ 43856 h 337"/>
                <a:gd name="T12" fmla="*/ 0 w 444"/>
                <a:gd name="T13" fmla="*/ 150364 h 337"/>
                <a:gd name="T14" fmla="*/ 119835 w 444"/>
                <a:gd name="T15" fmla="*/ 98900 h 3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4" h="337">
                  <a:moveTo>
                    <a:pt x="266" y="221"/>
                  </a:moveTo>
                  <a:lnTo>
                    <a:pt x="266" y="221"/>
                  </a:lnTo>
                  <a:cubicBezTo>
                    <a:pt x="266" y="327"/>
                    <a:pt x="266" y="327"/>
                    <a:pt x="266" y="327"/>
                  </a:cubicBezTo>
                  <a:cubicBezTo>
                    <a:pt x="443" y="159"/>
                    <a:pt x="443" y="159"/>
                    <a:pt x="443" y="159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45" y="98"/>
                    <a:pt x="0" y="336"/>
                    <a:pt x="0" y="336"/>
                  </a:cubicBezTo>
                  <a:cubicBezTo>
                    <a:pt x="62" y="230"/>
                    <a:pt x="151" y="221"/>
                    <a:pt x="266" y="22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53">
              <a:extLst>
                <a:ext uri="{FF2B5EF4-FFF2-40B4-BE49-F238E27FC236}">
                  <a16:creationId xmlns:a16="http://schemas.microsoft.com/office/drawing/2014/main" id="{3383ED51-9BE1-4689-9C77-923EC39FEC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742666" y="1563731"/>
              <a:ext cx="395427" cy="220184"/>
            </a:xfrm>
            <a:custGeom>
              <a:avLst/>
              <a:gdLst>
                <a:gd name="T0" fmla="*/ 79717 w 497"/>
                <a:gd name="T1" fmla="*/ 31326 h 337"/>
                <a:gd name="T2" fmla="*/ 79717 w 497"/>
                <a:gd name="T3" fmla="*/ 31326 h 337"/>
                <a:gd name="T4" fmla="*/ 79717 w 497"/>
                <a:gd name="T5" fmla="*/ 0 h 337"/>
                <a:gd name="T6" fmla="*/ 0 w 497"/>
                <a:gd name="T7" fmla="*/ 71155 h 337"/>
                <a:gd name="T8" fmla="*/ 79717 w 497"/>
                <a:gd name="T9" fmla="*/ 146337 h 337"/>
                <a:gd name="T10" fmla="*/ 79717 w 497"/>
                <a:gd name="T11" fmla="*/ 115011 h 337"/>
                <a:gd name="T12" fmla="*/ 31977 w 497"/>
                <a:gd name="T13" fmla="*/ 71155 h 337"/>
                <a:gd name="T14" fmla="*/ 79717 w 497"/>
                <a:gd name="T15" fmla="*/ 31326 h 337"/>
                <a:gd name="T16" fmla="*/ 135564 w 497"/>
                <a:gd name="T17" fmla="*/ 43856 h 337"/>
                <a:gd name="T18" fmla="*/ 135564 w 497"/>
                <a:gd name="T19" fmla="*/ 43856 h 337"/>
                <a:gd name="T20" fmla="*/ 135564 w 497"/>
                <a:gd name="T21" fmla="*/ 0 h 337"/>
                <a:gd name="T22" fmla="*/ 55847 w 497"/>
                <a:gd name="T23" fmla="*/ 71155 h 337"/>
                <a:gd name="T24" fmla="*/ 135564 w 497"/>
                <a:gd name="T25" fmla="*/ 146337 h 337"/>
                <a:gd name="T26" fmla="*/ 135564 w 497"/>
                <a:gd name="T27" fmla="*/ 98900 h 337"/>
                <a:gd name="T28" fmla="*/ 223388 w 497"/>
                <a:gd name="T29" fmla="*/ 150364 h 337"/>
                <a:gd name="T30" fmla="*/ 135564 w 497"/>
                <a:gd name="T31" fmla="*/ 43856 h 3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97" h="337">
                  <a:moveTo>
                    <a:pt x="177" y="70"/>
                  </a:moveTo>
                  <a:lnTo>
                    <a:pt x="177" y="70"/>
                  </a:lnTo>
                  <a:cubicBezTo>
                    <a:pt x="177" y="0"/>
                    <a:pt x="177" y="0"/>
                    <a:pt x="177" y="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77" y="327"/>
                    <a:pt x="177" y="327"/>
                    <a:pt x="177" y="327"/>
                  </a:cubicBezTo>
                  <a:cubicBezTo>
                    <a:pt x="177" y="257"/>
                    <a:pt x="177" y="257"/>
                    <a:pt x="177" y="257"/>
                  </a:cubicBezTo>
                  <a:cubicBezTo>
                    <a:pt x="71" y="159"/>
                    <a:pt x="71" y="159"/>
                    <a:pt x="71" y="159"/>
                  </a:cubicBezTo>
                  <a:lnTo>
                    <a:pt x="177" y="70"/>
                  </a:lnTo>
                  <a:close/>
                  <a:moveTo>
                    <a:pt x="301" y="98"/>
                  </a:moveTo>
                  <a:lnTo>
                    <a:pt x="301" y="98"/>
                  </a:lnTo>
                  <a:cubicBezTo>
                    <a:pt x="301" y="0"/>
                    <a:pt x="301" y="0"/>
                    <a:pt x="301" y="0"/>
                  </a:cubicBezTo>
                  <a:cubicBezTo>
                    <a:pt x="124" y="159"/>
                    <a:pt x="124" y="159"/>
                    <a:pt x="124" y="159"/>
                  </a:cubicBezTo>
                  <a:cubicBezTo>
                    <a:pt x="301" y="327"/>
                    <a:pt x="301" y="327"/>
                    <a:pt x="301" y="327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81" y="221"/>
                    <a:pt x="435" y="230"/>
                    <a:pt x="496" y="336"/>
                  </a:cubicBezTo>
                  <a:cubicBezTo>
                    <a:pt x="496" y="336"/>
                    <a:pt x="488" y="98"/>
                    <a:pt x="301" y="98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49">
              <a:extLst>
                <a:ext uri="{FF2B5EF4-FFF2-40B4-BE49-F238E27FC236}">
                  <a16:creationId xmlns:a16="http://schemas.microsoft.com/office/drawing/2014/main" id="{7280E3D2-BEBC-468D-9F55-9B83071863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2266794" y="1581820"/>
              <a:ext cx="274743" cy="180554"/>
            </a:xfrm>
            <a:custGeom>
              <a:avLst/>
              <a:gdLst>
                <a:gd name="T0" fmla="*/ 119835 w 444"/>
                <a:gd name="T1" fmla="*/ 98900 h 337"/>
                <a:gd name="T2" fmla="*/ 119835 w 444"/>
                <a:gd name="T3" fmla="*/ 98900 h 337"/>
                <a:gd name="T4" fmla="*/ 119835 w 444"/>
                <a:gd name="T5" fmla="*/ 146337 h 337"/>
                <a:gd name="T6" fmla="*/ 199574 w 444"/>
                <a:gd name="T7" fmla="*/ 71155 h 337"/>
                <a:gd name="T8" fmla="*/ 119835 w 444"/>
                <a:gd name="T9" fmla="*/ 0 h 337"/>
                <a:gd name="T10" fmla="*/ 119835 w 444"/>
                <a:gd name="T11" fmla="*/ 43856 h 337"/>
                <a:gd name="T12" fmla="*/ 0 w 444"/>
                <a:gd name="T13" fmla="*/ 150364 h 337"/>
                <a:gd name="T14" fmla="*/ 119835 w 444"/>
                <a:gd name="T15" fmla="*/ 98900 h 3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4" h="337">
                  <a:moveTo>
                    <a:pt x="266" y="221"/>
                  </a:moveTo>
                  <a:lnTo>
                    <a:pt x="266" y="221"/>
                  </a:lnTo>
                  <a:cubicBezTo>
                    <a:pt x="266" y="327"/>
                    <a:pt x="266" y="327"/>
                    <a:pt x="266" y="327"/>
                  </a:cubicBezTo>
                  <a:cubicBezTo>
                    <a:pt x="443" y="159"/>
                    <a:pt x="443" y="159"/>
                    <a:pt x="443" y="159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45" y="98"/>
                    <a:pt x="0" y="336"/>
                    <a:pt x="0" y="336"/>
                  </a:cubicBezTo>
                  <a:cubicBezTo>
                    <a:pt x="62" y="230"/>
                    <a:pt x="151" y="221"/>
                    <a:pt x="266" y="22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49">
              <a:extLst>
                <a:ext uri="{FF2B5EF4-FFF2-40B4-BE49-F238E27FC236}">
                  <a16:creationId xmlns:a16="http://schemas.microsoft.com/office/drawing/2014/main" id="{11B5A64D-E8D0-4878-B9AA-7B3A86F94A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3534902" y="1581820"/>
              <a:ext cx="274743" cy="180554"/>
            </a:xfrm>
            <a:custGeom>
              <a:avLst/>
              <a:gdLst>
                <a:gd name="T0" fmla="*/ 119835 w 444"/>
                <a:gd name="T1" fmla="*/ 98900 h 337"/>
                <a:gd name="T2" fmla="*/ 119835 w 444"/>
                <a:gd name="T3" fmla="*/ 98900 h 337"/>
                <a:gd name="T4" fmla="*/ 119835 w 444"/>
                <a:gd name="T5" fmla="*/ 146337 h 337"/>
                <a:gd name="T6" fmla="*/ 199574 w 444"/>
                <a:gd name="T7" fmla="*/ 71155 h 337"/>
                <a:gd name="T8" fmla="*/ 119835 w 444"/>
                <a:gd name="T9" fmla="*/ 0 h 337"/>
                <a:gd name="T10" fmla="*/ 119835 w 444"/>
                <a:gd name="T11" fmla="*/ 43856 h 337"/>
                <a:gd name="T12" fmla="*/ 0 w 444"/>
                <a:gd name="T13" fmla="*/ 150364 h 337"/>
                <a:gd name="T14" fmla="*/ 119835 w 444"/>
                <a:gd name="T15" fmla="*/ 98900 h 3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4" h="337">
                  <a:moveTo>
                    <a:pt x="266" y="221"/>
                  </a:moveTo>
                  <a:lnTo>
                    <a:pt x="266" y="221"/>
                  </a:lnTo>
                  <a:cubicBezTo>
                    <a:pt x="266" y="327"/>
                    <a:pt x="266" y="327"/>
                    <a:pt x="266" y="327"/>
                  </a:cubicBezTo>
                  <a:cubicBezTo>
                    <a:pt x="443" y="159"/>
                    <a:pt x="443" y="159"/>
                    <a:pt x="443" y="159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45" y="98"/>
                    <a:pt x="0" y="336"/>
                    <a:pt x="0" y="336"/>
                  </a:cubicBezTo>
                  <a:cubicBezTo>
                    <a:pt x="62" y="230"/>
                    <a:pt x="151" y="221"/>
                    <a:pt x="266" y="22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C32D70-967E-4AD5-AC9D-113635AFCC61}"/>
                </a:ext>
              </a:extLst>
            </p:cNvPr>
            <p:cNvSpPr txBox="1"/>
            <p:nvPr/>
          </p:nvSpPr>
          <p:spPr>
            <a:xfrm>
              <a:off x="708022" y="2500638"/>
              <a:ext cx="856069" cy="307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Wild type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1A5DC07-09B9-4A44-A299-63B29DAC2E5A}"/>
                </a:ext>
              </a:extLst>
            </p:cNvPr>
            <p:cNvSpPr txBox="1"/>
            <p:nvPr/>
          </p:nvSpPr>
          <p:spPr>
            <a:xfrm>
              <a:off x="1915014" y="2500638"/>
              <a:ext cx="978307" cy="307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Mut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. Type1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D930785-BBAE-40AC-A9E1-247A32863281}"/>
                </a:ext>
              </a:extLst>
            </p:cNvPr>
            <p:cNvSpPr txBox="1"/>
            <p:nvPr/>
          </p:nvSpPr>
          <p:spPr>
            <a:xfrm>
              <a:off x="3183121" y="2500638"/>
              <a:ext cx="978307" cy="307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Mut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. Type2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81D1E8-ACB0-4D2E-A914-092FD8880152}"/>
                </a:ext>
              </a:extLst>
            </p:cNvPr>
            <p:cNvSpPr txBox="1"/>
            <p:nvPr/>
          </p:nvSpPr>
          <p:spPr>
            <a:xfrm>
              <a:off x="4126596" y="2500638"/>
              <a:ext cx="1627571" cy="692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Synthetic cytotoxicity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Targeted Group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(SC group)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64C7F5-4973-41D6-9544-123B511E9503}"/>
              </a:ext>
            </a:extLst>
          </p:cNvPr>
          <p:cNvGrpSpPr/>
          <p:nvPr/>
        </p:nvGrpSpPr>
        <p:grpSpPr>
          <a:xfrm>
            <a:off x="200235" y="1868868"/>
            <a:ext cx="6903121" cy="4602079"/>
            <a:chOff x="3295655" y="3418694"/>
            <a:chExt cx="5139465" cy="3426309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BA5E7DC-BA7C-4947-BC86-50A7E3CE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5655" y="3418694"/>
              <a:ext cx="5139465" cy="3426309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3010374-9480-44A0-8886-823C06B9B77C}"/>
                </a:ext>
              </a:extLst>
            </p:cNvPr>
            <p:cNvSpPr/>
            <p:nvPr/>
          </p:nvSpPr>
          <p:spPr>
            <a:xfrm>
              <a:off x="3980198" y="6284453"/>
              <a:ext cx="305885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306                         23                        62                         16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F9B91C9-23DB-4B22-8349-16D9648304BF}"/>
              </a:ext>
            </a:extLst>
          </p:cNvPr>
          <p:cNvSpPr txBox="1"/>
          <p:nvPr/>
        </p:nvSpPr>
        <p:spPr>
          <a:xfrm>
            <a:off x="200235" y="1841436"/>
            <a:ext cx="52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e.g.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20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84C503D8-C3EB-47A1-AC0D-89A33AC2F76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768" y="-9636"/>
            <a:ext cx="8843456" cy="68676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4236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RESULTS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Synthetic Cytotoxic Network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1F0449-5704-4FC4-AF0B-2389553B3533}"/>
              </a:ext>
            </a:extLst>
          </p:cNvPr>
          <p:cNvSpPr/>
          <p:nvPr/>
        </p:nvSpPr>
        <p:spPr>
          <a:xfrm>
            <a:off x="0" y="578303"/>
            <a:ext cx="6096000" cy="6565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aleway" panose="020B0604020202020204" charset="0"/>
                <a:ea typeface="맑은 고딕" panose="020B0503020000020004" pitchFamily="50" charset="-127"/>
                <a:cs typeface="+mn-cs"/>
              </a:rPr>
              <a:t>There are a total of 142 SC pairs.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aleway" panose="020B0604020202020204" charset="0"/>
                <a:ea typeface="맑은 고딕" panose="020B0503020000020004" pitchFamily="50" charset="-127"/>
                <a:cs typeface="+mn-cs"/>
              </a:rPr>
              <a:t>The SGT gene pair contains a total of 92 genes.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B662D8A6-C705-404D-8E83-414D6A0E7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55" y="4497075"/>
            <a:ext cx="3228499" cy="2098524"/>
          </a:xfrm>
          <a:prstGeom prst="rect">
            <a:avLst/>
          </a:prstGeom>
        </p:spPr>
      </p:pic>
      <p:sp>
        <p:nvSpPr>
          <p:cNvPr id="52" name="Rectangle 15">
            <a:extLst>
              <a:ext uri="{FF2B5EF4-FFF2-40B4-BE49-F238E27FC236}">
                <a16:creationId xmlns:a16="http://schemas.microsoft.com/office/drawing/2014/main" id="{EC5EBFFF-8128-4BCF-AC04-DB8DE02BE315}"/>
              </a:ext>
            </a:extLst>
          </p:cNvPr>
          <p:cNvSpPr/>
          <p:nvPr/>
        </p:nvSpPr>
        <p:spPr>
          <a:xfrm>
            <a:off x="112776" y="2591913"/>
            <a:ext cx="3299423" cy="502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aleway" panose="020B0604020202020204" charset="0"/>
                <a:ea typeface="+mn-ea"/>
                <a:cs typeface="+mn-cs"/>
              </a:rPr>
              <a:t>No. SGTD pairs for Cell Line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aleway" panose="020B0604020202020204" charset="0"/>
                <a:ea typeface="+mn-ea"/>
                <a:cs typeface="+mn-cs"/>
              </a:rPr>
              <a:t>(402 samples)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D2645FC-F514-48CE-86F5-186CD4852942}"/>
              </a:ext>
            </a:extLst>
          </p:cNvPr>
          <p:cNvSpPr/>
          <p:nvPr/>
        </p:nvSpPr>
        <p:spPr>
          <a:xfrm>
            <a:off x="340152" y="3089405"/>
            <a:ext cx="27264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The number of SC pairs in Cell-line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Min		   0.000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en-US" altLang="ko-KR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Qu.	                             0.000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Median	   2.000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Mean	  	   7.467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en-US" altLang="ko-KR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Qu.            	 10.000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Max		 76.000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1C108AA-8577-45BB-869C-33B5E032AD7C}"/>
              </a:ext>
            </a:extLst>
          </p:cNvPr>
          <p:cNvCxnSpPr/>
          <p:nvPr/>
        </p:nvCxnSpPr>
        <p:spPr>
          <a:xfrm>
            <a:off x="1436511" y="3396589"/>
            <a:ext cx="756653" cy="0"/>
          </a:xfrm>
          <a:prstGeom prst="line">
            <a:avLst/>
          </a:prstGeom>
          <a:ln w="254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E79C710-2378-4979-9F3F-A001D03FB6EE}"/>
              </a:ext>
            </a:extLst>
          </p:cNvPr>
          <p:cNvCxnSpPr/>
          <p:nvPr/>
        </p:nvCxnSpPr>
        <p:spPr>
          <a:xfrm>
            <a:off x="1644753" y="3604856"/>
            <a:ext cx="560471" cy="0"/>
          </a:xfrm>
          <a:prstGeom prst="line">
            <a:avLst/>
          </a:prstGeom>
          <a:ln w="254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3A7DC5B-FB20-4DAE-AF62-8A2E300D00AD}"/>
              </a:ext>
            </a:extLst>
          </p:cNvPr>
          <p:cNvCxnSpPr/>
          <p:nvPr/>
        </p:nvCxnSpPr>
        <p:spPr>
          <a:xfrm>
            <a:off x="1753748" y="3793105"/>
            <a:ext cx="457788" cy="0"/>
          </a:xfrm>
          <a:prstGeom prst="line">
            <a:avLst/>
          </a:prstGeom>
          <a:ln w="254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F6DD8B8-9312-4A19-B1BE-3B4B5EDBDC0F}"/>
              </a:ext>
            </a:extLst>
          </p:cNvPr>
          <p:cNvCxnSpPr/>
          <p:nvPr/>
        </p:nvCxnSpPr>
        <p:spPr>
          <a:xfrm>
            <a:off x="1548133" y="4001372"/>
            <a:ext cx="651495" cy="0"/>
          </a:xfrm>
          <a:prstGeom prst="line">
            <a:avLst/>
          </a:prstGeom>
          <a:ln w="254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C124E85-8D0F-41EA-A829-570F111D551C}"/>
              </a:ext>
            </a:extLst>
          </p:cNvPr>
          <p:cNvCxnSpPr/>
          <p:nvPr/>
        </p:nvCxnSpPr>
        <p:spPr>
          <a:xfrm>
            <a:off x="1644753" y="4185264"/>
            <a:ext cx="560471" cy="0"/>
          </a:xfrm>
          <a:prstGeom prst="line">
            <a:avLst/>
          </a:prstGeom>
          <a:ln w="254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23313D6-7406-412C-9C48-22342D7B4199}"/>
              </a:ext>
            </a:extLst>
          </p:cNvPr>
          <p:cNvCxnSpPr/>
          <p:nvPr/>
        </p:nvCxnSpPr>
        <p:spPr>
          <a:xfrm>
            <a:off x="1436511" y="4393531"/>
            <a:ext cx="756653" cy="0"/>
          </a:xfrm>
          <a:prstGeom prst="line">
            <a:avLst/>
          </a:prstGeom>
          <a:ln w="254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5553CE69-3BF3-47F4-9CC6-5A33E71BA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29" y="4986520"/>
            <a:ext cx="1400205" cy="110849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1A38FC8-8445-407B-A382-C2AE82148DF5}"/>
              </a:ext>
            </a:extLst>
          </p:cNvPr>
          <p:cNvSpPr/>
          <p:nvPr/>
        </p:nvSpPr>
        <p:spPr>
          <a:xfrm>
            <a:off x="215355" y="1351467"/>
            <a:ext cx="372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Louvain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method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community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detection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algorithm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0083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36547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RESULTS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Function of SC genes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1F0449-5704-4FC4-AF0B-2389553B3533}"/>
              </a:ext>
            </a:extLst>
          </p:cNvPr>
          <p:cNvSpPr/>
          <p:nvPr/>
        </p:nvSpPr>
        <p:spPr>
          <a:xfrm>
            <a:off x="2293282" y="763963"/>
            <a:ext cx="7424928" cy="798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Functional Enrichment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Analysis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for Gene Ontology, KEGG Pathway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2CADF0A-4484-477D-A2FB-D7005C3C73F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2" y="1229952"/>
            <a:ext cx="11945788" cy="5628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73715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845E9B-5544-43C4-958D-20E330BD4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864963" cy="68649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45236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RESULTS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Number of mutation &amp; SC pairs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5451D61-50C0-4F8A-B405-C7389B3578A2}"/>
              </a:ext>
            </a:extLst>
          </p:cNvPr>
          <p:cNvGrpSpPr/>
          <p:nvPr/>
        </p:nvGrpSpPr>
        <p:grpSpPr>
          <a:xfrm>
            <a:off x="6864962" y="3394863"/>
            <a:ext cx="2333152" cy="1366056"/>
            <a:chOff x="9724226" y="3591099"/>
            <a:chExt cx="2333152" cy="1366056"/>
          </a:xfrm>
        </p:grpSpPr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90B5AD9B-2239-4D1D-86D2-14EA99075074}"/>
                </a:ext>
              </a:extLst>
            </p:cNvPr>
            <p:cNvSpPr/>
            <p:nvPr/>
          </p:nvSpPr>
          <p:spPr>
            <a:xfrm>
              <a:off x="10314430" y="3591099"/>
              <a:ext cx="756459" cy="49045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IC50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모서리가 둥근 직사각형 14">
              <a:extLst>
                <a:ext uri="{FF2B5EF4-FFF2-40B4-BE49-F238E27FC236}">
                  <a16:creationId xmlns:a16="http://schemas.microsoft.com/office/drawing/2014/main" id="{66A8693F-6B46-45DA-8D1E-A0D6C85C7AED}"/>
                </a:ext>
              </a:extLst>
            </p:cNvPr>
            <p:cNvSpPr/>
            <p:nvPr/>
          </p:nvSpPr>
          <p:spPr>
            <a:xfrm>
              <a:off x="9724226" y="4465318"/>
              <a:ext cx="756459" cy="49045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nSC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모서리가 둥근 직사각형 18">
              <a:extLst>
                <a:ext uri="{FF2B5EF4-FFF2-40B4-BE49-F238E27FC236}">
                  <a16:creationId xmlns:a16="http://schemas.microsoft.com/office/drawing/2014/main" id="{7F6F7E5B-6A4F-45EC-A77F-39FBAC1F1B9B}"/>
                </a:ext>
              </a:extLst>
            </p:cNvPr>
            <p:cNvSpPr/>
            <p:nvPr/>
          </p:nvSpPr>
          <p:spPr>
            <a:xfrm>
              <a:off x="10896562" y="4466704"/>
              <a:ext cx="756459" cy="49045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Mut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8A68073-E847-4B0B-B7DD-C9A5B7E01B0A}"/>
                </a:ext>
              </a:extLst>
            </p:cNvPr>
            <p:cNvCxnSpPr>
              <a:stCxn id="9" idx="0"/>
            </p:cNvCxnSpPr>
            <p:nvPr/>
          </p:nvCxnSpPr>
          <p:spPr>
            <a:xfrm flipV="1">
              <a:off x="10102456" y="4081550"/>
              <a:ext cx="211974" cy="38376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E7EBA1D-D883-4C4F-AFE9-80B3CAA41625}"/>
                </a:ext>
              </a:extLst>
            </p:cNvPr>
            <p:cNvCxnSpPr>
              <a:endCxn id="10" idx="1"/>
            </p:cNvCxnSpPr>
            <p:nvPr/>
          </p:nvCxnSpPr>
          <p:spPr>
            <a:xfrm>
              <a:off x="10499509" y="4710543"/>
              <a:ext cx="397053" cy="1387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E10D5-A570-40B7-99E8-8273BCC2B1DB}"/>
                </a:ext>
              </a:extLst>
            </p:cNvPr>
            <p:cNvCxnSpPr>
              <a:endCxn id="10" idx="0"/>
            </p:cNvCxnSpPr>
            <p:nvPr/>
          </p:nvCxnSpPr>
          <p:spPr>
            <a:xfrm>
              <a:off x="11070889" y="4081550"/>
              <a:ext cx="203903" cy="385154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0B7EF4-FFDA-4A8F-B293-387ACEC57102}"/>
                </a:ext>
              </a:extLst>
            </p:cNvPr>
            <p:cNvSpPr txBox="1"/>
            <p:nvPr/>
          </p:nvSpPr>
          <p:spPr>
            <a:xfrm>
              <a:off x="11274791" y="4107567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No assoc.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D58CECB-4655-44F5-BF1E-C4B5554D0113}"/>
              </a:ext>
            </a:extLst>
          </p:cNvPr>
          <p:cNvSpPr txBox="1"/>
          <p:nvPr/>
        </p:nvSpPr>
        <p:spPr>
          <a:xfrm>
            <a:off x="6428785" y="1531240"/>
            <a:ext cx="3736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Association among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nSC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IC50 and Mut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B39032-EE5B-43C0-B397-CCD12AA83B20}"/>
              </a:ext>
            </a:extLst>
          </p:cNvPr>
          <p:cNvSpPr txBox="1"/>
          <p:nvPr/>
        </p:nvSpPr>
        <p:spPr>
          <a:xfrm>
            <a:off x="6544859" y="2006345"/>
            <a:ext cx="1396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nSC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log2 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SCNA: log2 Scale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E87DBD3-231B-4C16-B4C5-8F44ADD33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216" y="3191373"/>
            <a:ext cx="2057400" cy="17716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E8914F2-2386-4962-9185-60EDC6AC07DD}"/>
              </a:ext>
            </a:extLst>
          </p:cNvPr>
          <p:cNvSpPr/>
          <p:nvPr/>
        </p:nvSpPr>
        <p:spPr>
          <a:xfrm>
            <a:off x="6082215" y="5102352"/>
            <a:ext cx="685800" cy="749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ED11C4-812A-43DF-84C3-F4DB2F06ADCB}"/>
              </a:ext>
            </a:extLst>
          </p:cNvPr>
          <p:cNvSpPr/>
          <p:nvPr/>
        </p:nvSpPr>
        <p:spPr>
          <a:xfrm>
            <a:off x="10132348" y="4514307"/>
            <a:ext cx="685800" cy="749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230CB3-B831-4BB4-ADC8-4C06A59600B7}"/>
              </a:ext>
            </a:extLst>
          </p:cNvPr>
          <p:cNvSpPr/>
          <p:nvPr/>
        </p:nvSpPr>
        <p:spPr>
          <a:xfrm>
            <a:off x="10921816" y="2890281"/>
            <a:ext cx="499040" cy="675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563326-BC83-4D3D-9C71-7A0B4C99D82A}"/>
              </a:ext>
            </a:extLst>
          </p:cNvPr>
          <p:cNvSpPr txBox="1"/>
          <p:nvPr/>
        </p:nvSpPr>
        <p:spPr>
          <a:xfrm rot="19057214">
            <a:off x="10932805" y="322251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mut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5178F8-1B7D-4992-A220-335BB408BED3}"/>
              </a:ext>
            </a:extLst>
          </p:cNvPr>
          <p:cNvSpPr txBox="1"/>
          <p:nvPr/>
        </p:nvSpPr>
        <p:spPr>
          <a:xfrm>
            <a:off x="10390534" y="451113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mut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4AF79-7AB6-4451-8DC2-82D004000AD4}"/>
              </a:ext>
            </a:extLst>
          </p:cNvPr>
          <p:cNvSpPr/>
          <p:nvPr/>
        </p:nvSpPr>
        <p:spPr>
          <a:xfrm rot="16200000">
            <a:off x="5948549" y="4917684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mut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7551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508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RESULTS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Number of SC pairs &amp; Drug response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3B232E-68D7-4D6A-B0CC-4D4DE917DB0E}"/>
              </a:ext>
            </a:extLst>
          </p:cNvPr>
          <p:cNvGrpSpPr/>
          <p:nvPr/>
        </p:nvGrpSpPr>
        <p:grpSpPr>
          <a:xfrm>
            <a:off x="5437513" y="461665"/>
            <a:ext cx="6562463" cy="6211447"/>
            <a:chOff x="72277" y="839043"/>
            <a:chExt cx="5176445" cy="506030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061F1A-7A2B-4017-9093-F0ABF639883C}"/>
                </a:ext>
              </a:extLst>
            </p:cNvPr>
            <p:cNvSpPr txBox="1"/>
            <p:nvPr/>
          </p:nvSpPr>
          <p:spPr>
            <a:xfrm>
              <a:off x="1938325" y="5489304"/>
              <a:ext cx="1985350" cy="41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Mean of </a:t>
              </a:r>
              <a:r>
                <a:rPr kumimoji="0" lang="en-US" altLang="ko-K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nSC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(</a:t>
              </a:r>
              <a:r>
                <a:rPr kumimoji="0" lang="en-US" altLang="ko-K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sd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772C41E-7B5C-4949-89F0-20E2C000D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837"/>
            <a:stretch/>
          </p:blipFill>
          <p:spPr>
            <a:xfrm>
              <a:off x="72277" y="839043"/>
              <a:ext cx="4951718" cy="440624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2B9199-9EBF-45C9-9D6B-817ED293A53B}"/>
                </a:ext>
              </a:extLst>
            </p:cNvPr>
            <p:cNvSpPr txBox="1"/>
            <p:nvPr/>
          </p:nvSpPr>
          <p:spPr>
            <a:xfrm>
              <a:off x="834734" y="5166394"/>
              <a:ext cx="526872" cy="328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0 (0)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92E6C5-C110-4DC9-ABE7-36CB345728BF}"/>
                </a:ext>
              </a:extLst>
            </p:cNvPr>
            <p:cNvSpPr txBox="1"/>
            <p:nvPr/>
          </p:nvSpPr>
          <p:spPr>
            <a:xfrm>
              <a:off x="1669359" y="5166394"/>
              <a:ext cx="1028655" cy="328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1.42 (0.49)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2ED18C-018E-449A-B4ED-203B6116A13D}"/>
                </a:ext>
              </a:extLst>
            </p:cNvPr>
            <p:cNvSpPr txBox="1"/>
            <p:nvPr/>
          </p:nvSpPr>
          <p:spPr>
            <a:xfrm>
              <a:off x="2783871" y="5166394"/>
              <a:ext cx="1028655" cy="328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4.87 (1.64)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8ACF52-39E3-41CB-88B9-71434F709AD9}"/>
                </a:ext>
              </a:extLst>
            </p:cNvPr>
            <p:cNvSpPr txBox="1"/>
            <p:nvPr/>
          </p:nvSpPr>
          <p:spPr>
            <a:xfrm>
              <a:off x="3903273" y="5166394"/>
              <a:ext cx="979028" cy="328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19 (13.68)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04B33E8-2D4B-4F84-8C97-4D4CEB8E23F9}"/>
                </a:ext>
              </a:extLst>
            </p:cNvPr>
            <p:cNvSpPr/>
            <p:nvPr/>
          </p:nvSpPr>
          <p:spPr>
            <a:xfrm>
              <a:off x="938373" y="4674144"/>
              <a:ext cx="4310349" cy="2068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   111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                                   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103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                                     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86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                                     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106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725707-FD81-4C75-BC03-CB480A896E54}"/>
              </a:ext>
            </a:extLst>
          </p:cNvPr>
          <p:cNvSpPr txBox="1"/>
          <p:nvPr/>
        </p:nvSpPr>
        <p:spPr>
          <a:xfrm>
            <a:off x="716062" y="1997839"/>
            <a:ext cx="36493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Synthetic Cytotoxic Burden Effect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Samples were divided into 4 groups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according to the number of SC pairs.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SC burden is significantly associated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with the drug response.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995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4178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RESULTS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TP53 Synthetic Cytotoxicity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B406C0-3B89-4C4B-80A4-D13062615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45" y="673346"/>
            <a:ext cx="5473563" cy="25327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ADDE7D-78C8-4B71-9D62-7DE7F37C6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94" y="3417812"/>
            <a:ext cx="5126718" cy="34178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BFDA61B-2CE2-4CD7-B99B-21C42C80A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28" y="3417812"/>
            <a:ext cx="5126718" cy="34178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C5CE2B-74CE-4DAF-A9DC-3195C78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094" y="0"/>
            <a:ext cx="5126718" cy="341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271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4178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RESULTS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TP53 Synthetic Cytotoxicity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253A44-A342-40FA-ACEA-6ABC9403D808}"/>
              </a:ext>
            </a:extLst>
          </p:cNvPr>
          <p:cNvSpPr/>
          <p:nvPr/>
        </p:nvSpPr>
        <p:spPr>
          <a:xfrm>
            <a:off x="266512" y="705460"/>
            <a:ext cx="53778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TP53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- Tumor Protein P53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Interaction with drugs: IAZD-1775, DOXORUBICIN, BEVACIZUMAB, GEMCITABINE....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Functions: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base-excision repair,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DNA strand renaturation...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D54871-73A0-4D9D-A7DA-25175B4C3560}"/>
              </a:ext>
            </a:extLst>
          </p:cNvPr>
          <p:cNvSpPr/>
          <p:nvPr/>
        </p:nvSpPr>
        <p:spPr>
          <a:xfrm>
            <a:off x="266512" y="2352397"/>
            <a:ext cx="698468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SYNE2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-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Spectrin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Repeat Containing Nuclear Envelope Protein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No interactions found with drugs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Functions: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Cell cycle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reactome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), nuclear migration,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nuclear envelope organization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maintenance of cell polarity...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59199B-6119-4ADD-B1FE-72F7AA51C53C}"/>
              </a:ext>
            </a:extLst>
          </p:cNvPr>
          <p:cNvSpPr/>
          <p:nvPr/>
        </p:nvSpPr>
        <p:spPr>
          <a:xfrm>
            <a:off x="266512" y="4000251"/>
            <a:ext cx="57291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- SDNA Binding Protein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No interactions found with drugs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Functions: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cell cycle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RNA splicing,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microtubule cytoskeleton organization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DEF8DA-859B-4088-9B9B-7458A77B47DE}"/>
              </a:ext>
            </a:extLst>
          </p:cNvPr>
          <p:cNvSpPr/>
          <p:nvPr/>
        </p:nvSpPr>
        <p:spPr>
          <a:xfrm>
            <a:off x="266512" y="5336932"/>
            <a:ext cx="5729145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PRY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- PTPN13-Like, Y-Linked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No interactions found with drugs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Functions: No biological functions..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HPO: spermatogenesis, Azoospermia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5547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4178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RESULTS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TP53 Synthetic Cytotoxicity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DBECF7-AE68-446E-A96D-4F7D33D34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5" y="1431141"/>
            <a:ext cx="5544647" cy="457433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3A29C1-B8F2-486D-B307-AA25FA77AE7B}"/>
              </a:ext>
            </a:extLst>
          </p:cNvPr>
          <p:cNvSpPr/>
          <p:nvPr/>
        </p:nvSpPr>
        <p:spPr>
          <a:xfrm>
            <a:off x="1313629" y="1179576"/>
            <a:ext cx="2865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TP53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Mutant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cell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lines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(241)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9BE9E0-FF88-465A-8B8E-9AB3D6DBC4DB}"/>
              </a:ext>
            </a:extLst>
          </p:cNvPr>
          <p:cNvSpPr/>
          <p:nvPr/>
        </p:nvSpPr>
        <p:spPr>
          <a:xfrm>
            <a:off x="7087820" y="1179576"/>
            <a:ext cx="3335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TP53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Non-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Mutant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cell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lines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(166)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3B9BCD-9689-4C76-8071-B81ADAD86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8908"/>
            <a:ext cx="507813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11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B888F8C1-25E7-4D84-BA9C-2EAC8B128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1342383" cy="58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/>
                </a:solidFill>
              </a:rPr>
              <a:t>3. </a:t>
            </a:r>
            <a:r>
              <a:rPr lang="ko-KR" altLang="en-US" sz="3200" dirty="0">
                <a:solidFill>
                  <a:schemeClr val="accent1"/>
                </a:solidFill>
              </a:rPr>
              <a:t>저널이름</a:t>
            </a:r>
            <a:r>
              <a:rPr lang="en-US" altLang="ko-KR" sz="3200" dirty="0">
                <a:solidFill>
                  <a:schemeClr val="accent1"/>
                </a:solidFill>
              </a:rPr>
              <a:t>, Impact factor </a:t>
            </a:r>
            <a:r>
              <a:rPr lang="ko-KR" altLang="en-US" sz="3200" dirty="0">
                <a:solidFill>
                  <a:schemeClr val="accent1"/>
                </a:solidFill>
              </a:rPr>
              <a:t>검색</a:t>
            </a:r>
            <a:endParaRPr lang="en-US" altLang="ko-KR" sz="3200" dirty="0">
              <a:solidFill>
                <a:schemeClr val="accent1"/>
              </a:solidFill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A9CCA3F4-1AB2-4386-8B44-B50F2C075E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652635"/>
              </p:ext>
            </p:extLst>
          </p:nvPr>
        </p:nvGraphicFramePr>
        <p:xfrm>
          <a:off x="510951" y="1025509"/>
          <a:ext cx="4814455" cy="3573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1" name="비트맵 이미지" r:id="rId3" imgW="5295960" imgH="3930480" progId="Paint.Picture">
                  <p:embed/>
                </p:oleObj>
              </mc:Choice>
              <mc:Fallback>
                <p:oleObj name="비트맵 이미지" r:id="rId3" imgW="5295960" imgH="3930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951" y="1025509"/>
                        <a:ext cx="4814455" cy="35733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BB4FC935-47FC-41F2-B629-4448187D9E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059959"/>
              </p:ext>
            </p:extLst>
          </p:nvPr>
        </p:nvGraphicFramePr>
        <p:xfrm>
          <a:off x="574957" y="4691274"/>
          <a:ext cx="5725019" cy="1874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2" name="비트맵 이미지" r:id="rId5" imgW="7620120" imgH="2495520" progId="Paint.Picture">
                  <p:embed/>
                </p:oleObj>
              </mc:Choice>
              <mc:Fallback>
                <p:oleObj name="비트맵 이미지" r:id="rId5" imgW="7620120" imgH="2495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4957" y="4691274"/>
                        <a:ext cx="5725019" cy="1874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FD617A8-2867-4185-9927-05680C6310E0}"/>
              </a:ext>
            </a:extLst>
          </p:cNvPr>
          <p:cNvSpPr txBox="1"/>
          <p:nvPr/>
        </p:nvSpPr>
        <p:spPr>
          <a:xfrm>
            <a:off x="510951" y="679469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7"/>
              </a:rPr>
              <a:t>http://compbio.sookmyung.ac.kr/~journal/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8779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4178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RESULTS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TP53 Synthetic Cytotoxicity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810299-69FA-4A61-8A76-8847C27C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408" y="26854"/>
            <a:ext cx="3176956" cy="106696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63C31C7-6D7B-4207-B35E-B0E7F23BC2F6}"/>
              </a:ext>
            </a:extLst>
          </p:cNvPr>
          <p:cNvGrpSpPr/>
          <p:nvPr/>
        </p:nvGrpSpPr>
        <p:grpSpPr>
          <a:xfrm>
            <a:off x="665516" y="2181955"/>
            <a:ext cx="5158225" cy="4618495"/>
            <a:chOff x="1662294" y="3148736"/>
            <a:chExt cx="4204797" cy="354262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D21ED0F-B27E-4C4D-BCC8-048E51D8E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2294" y="3148736"/>
              <a:ext cx="4204797" cy="35426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F6867B-3ABA-4285-8693-BABEB3B6516C}"/>
                </a:ext>
              </a:extLst>
            </p:cNvPr>
            <p:cNvSpPr txBox="1"/>
            <p:nvPr/>
          </p:nvSpPr>
          <p:spPr>
            <a:xfrm>
              <a:off x="2669059" y="5222787"/>
              <a:ext cx="19546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Hazard Ratio: 2.22, 6.05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B442A4-5614-4C17-B836-13B5E1DBF54F}"/>
              </a:ext>
            </a:extLst>
          </p:cNvPr>
          <p:cNvSpPr/>
          <p:nvPr/>
        </p:nvSpPr>
        <p:spPr>
          <a:xfrm>
            <a:off x="0" y="466130"/>
            <a:ext cx="4960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TCGA: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Uterine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Corpus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Endometrial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Carcinoma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441E9-76E9-4468-969C-B76689860208}"/>
              </a:ext>
            </a:extLst>
          </p:cNvPr>
          <p:cNvSpPr txBox="1"/>
          <p:nvPr/>
        </p:nvSpPr>
        <p:spPr>
          <a:xfrm>
            <a:off x="4889568" y="407757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0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070DA8-AC59-4332-9981-249006A858E6}"/>
              </a:ext>
            </a:extLst>
          </p:cNvPr>
          <p:cNvSpPr txBox="1"/>
          <p:nvPr/>
        </p:nvSpPr>
        <p:spPr>
          <a:xfrm>
            <a:off x="5038287" y="270336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86858B-6057-4477-8727-457B2DE5C33F}"/>
              </a:ext>
            </a:extLst>
          </p:cNvPr>
          <p:cNvSpPr txBox="1"/>
          <p:nvPr/>
        </p:nvSpPr>
        <p:spPr>
          <a:xfrm>
            <a:off x="5507830" y="220347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60FA128-B45B-43FB-87EA-85A5D380E5FA}"/>
              </a:ext>
            </a:extLst>
          </p:cNvPr>
          <p:cNvGrpSpPr/>
          <p:nvPr/>
        </p:nvGrpSpPr>
        <p:grpSpPr>
          <a:xfrm>
            <a:off x="6771391" y="2181955"/>
            <a:ext cx="4251134" cy="4676045"/>
            <a:chOff x="5867091" y="3148736"/>
            <a:chExt cx="3465370" cy="358676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9E4641D-F026-40CD-BD03-8FB4EA02B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091" y="3148736"/>
              <a:ext cx="3465370" cy="358676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B7F86B-CD24-4CF7-B5B8-DA5BB708A108}"/>
                </a:ext>
              </a:extLst>
            </p:cNvPr>
            <p:cNvSpPr txBox="1"/>
            <p:nvPr/>
          </p:nvSpPr>
          <p:spPr>
            <a:xfrm>
              <a:off x="6223687" y="5222788"/>
              <a:ext cx="19546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Hazard Ratio: 0.81, 0.61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7DF6A29-EC8E-4723-9EA6-F40635907ED9}"/>
              </a:ext>
            </a:extLst>
          </p:cNvPr>
          <p:cNvSpPr txBox="1"/>
          <p:nvPr/>
        </p:nvSpPr>
        <p:spPr>
          <a:xfrm>
            <a:off x="9131491" y="259488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0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15F681-4E15-42AE-849E-865AE7DD18E8}"/>
              </a:ext>
            </a:extLst>
          </p:cNvPr>
          <p:cNvSpPr txBox="1"/>
          <p:nvPr/>
        </p:nvSpPr>
        <p:spPr>
          <a:xfrm>
            <a:off x="10376916" y="287188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F7C7FF-349A-4404-B03B-CE6442B6E8D9}"/>
              </a:ext>
            </a:extLst>
          </p:cNvPr>
          <p:cNvSpPr txBox="1"/>
          <p:nvPr/>
        </p:nvSpPr>
        <p:spPr>
          <a:xfrm>
            <a:off x="10603634" y="38188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6CC923-3E5F-4F25-A3BE-5364EB7DAE65}"/>
              </a:ext>
            </a:extLst>
          </p:cNvPr>
          <p:cNvSpPr txBox="1"/>
          <p:nvPr/>
        </p:nvSpPr>
        <p:spPr>
          <a:xfrm>
            <a:off x="2543695" y="1812623"/>
            <a:ext cx="220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TP53 mutant patients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BBD581-6046-4987-AD45-40DB3E7EACEC}"/>
              </a:ext>
            </a:extLst>
          </p:cNvPr>
          <p:cNvSpPr txBox="1"/>
          <p:nvPr/>
        </p:nvSpPr>
        <p:spPr>
          <a:xfrm>
            <a:off x="7725294" y="1812623"/>
            <a:ext cx="264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TP53 non-mutant patients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5722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4178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RESULTS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TP53 Synthetic Cytotoxicity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F4E6FAD-D254-4A89-9202-EA6FA37AA948}"/>
              </a:ext>
            </a:extLst>
          </p:cNvPr>
          <p:cNvGrpSpPr/>
          <p:nvPr/>
        </p:nvGrpSpPr>
        <p:grpSpPr>
          <a:xfrm>
            <a:off x="782375" y="459955"/>
            <a:ext cx="4738549" cy="3190784"/>
            <a:chOff x="231856" y="215072"/>
            <a:chExt cx="6676908" cy="433999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11B6CE3-1EEB-4184-8406-89139ADFB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856" y="215072"/>
              <a:ext cx="6676908" cy="433999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CB06D8B-4E66-4B53-9ADB-11B133F679B6}"/>
                </a:ext>
              </a:extLst>
            </p:cNvPr>
            <p:cNvSpPr txBox="1"/>
            <p:nvPr/>
          </p:nvSpPr>
          <p:spPr>
            <a:xfrm>
              <a:off x="3781168" y="236265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TP53 &amp; SON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FC1F7E5-B071-48BA-8BD5-1CCF85F0F893}"/>
                </a:ext>
              </a:extLst>
            </p:cNvPr>
            <p:cNvSpPr txBox="1"/>
            <p:nvPr/>
          </p:nvSpPr>
          <p:spPr>
            <a:xfrm>
              <a:off x="4534930" y="685227"/>
              <a:ext cx="7841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Wild type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67709A-7770-4A37-B5D2-44A6F0810691}"/>
                </a:ext>
              </a:extLst>
            </p:cNvPr>
            <p:cNvSpPr txBox="1"/>
            <p:nvPr/>
          </p:nvSpPr>
          <p:spPr>
            <a:xfrm>
              <a:off x="4819135" y="1803097"/>
              <a:ext cx="4571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SON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F10BBD-4414-48F7-9718-29372E13FE99}"/>
                </a:ext>
              </a:extLst>
            </p:cNvPr>
            <p:cNvSpPr txBox="1"/>
            <p:nvPr/>
          </p:nvSpPr>
          <p:spPr>
            <a:xfrm>
              <a:off x="3186682" y="1969885"/>
              <a:ext cx="497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TP53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F0D39B6D-AC3D-43E6-A35A-EEF8C46E7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42" y="385951"/>
            <a:ext cx="5370280" cy="326478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F238788-BEE5-4CCB-ACF0-BDF98C3C0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42" y="3593212"/>
            <a:ext cx="5370280" cy="3264788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B431E1D2-41EF-49C9-8159-149858CCFBB8}"/>
              </a:ext>
            </a:extLst>
          </p:cNvPr>
          <p:cNvGrpSpPr/>
          <p:nvPr/>
        </p:nvGrpSpPr>
        <p:grpSpPr>
          <a:xfrm>
            <a:off x="714495" y="3593213"/>
            <a:ext cx="4894680" cy="3181542"/>
            <a:chOff x="714495" y="3593213"/>
            <a:chExt cx="4894680" cy="3181542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168CFF5-E5F3-4352-BB37-7451D0519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4495" y="3593213"/>
              <a:ext cx="4894680" cy="318154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43A738-4F21-45F2-83D6-9AD9B5A60C0C}"/>
                </a:ext>
              </a:extLst>
            </p:cNvPr>
            <p:cNvSpPr txBox="1"/>
            <p:nvPr/>
          </p:nvSpPr>
          <p:spPr>
            <a:xfrm>
              <a:off x="3266394" y="3852642"/>
              <a:ext cx="10696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TP53 &amp; SYNE2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9A1E70-5B4A-48D1-8FE5-93908D8209F9}"/>
                </a:ext>
              </a:extLst>
            </p:cNvPr>
            <p:cNvSpPr txBox="1"/>
            <p:nvPr/>
          </p:nvSpPr>
          <p:spPr>
            <a:xfrm>
              <a:off x="2846579" y="4017769"/>
              <a:ext cx="556533" cy="203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Wild type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14B3C09-CFA6-452B-9A0B-C5A94F02B8AF}"/>
                </a:ext>
              </a:extLst>
            </p:cNvPr>
            <p:cNvSpPr txBox="1"/>
            <p:nvPr/>
          </p:nvSpPr>
          <p:spPr>
            <a:xfrm>
              <a:off x="4012530" y="4447678"/>
              <a:ext cx="324454" cy="203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SON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4BE5803-3A2F-47AF-AB9A-9974110CBFEF}"/>
                </a:ext>
              </a:extLst>
            </p:cNvPr>
            <p:cNvSpPr txBox="1"/>
            <p:nvPr/>
          </p:nvSpPr>
          <p:spPr>
            <a:xfrm>
              <a:off x="2941333" y="4659796"/>
              <a:ext cx="352896" cy="203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TP53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0955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E5BC5B44-6F86-4CF9-A251-9AC6851554C5}"/>
              </a:ext>
            </a:extLst>
          </p:cNvPr>
          <p:cNvPicPr/>
          <p:nvPr/>
        </p:nvPicPr>
        <p:blipFill rotWithShape="1">
          <a:blip r:embed="rId2"/>
          <a:srcRect r="57087"/>
          <a:stretch/>
        </p:blipFill>
        <p:spPr>
          <a:xfrm>
            <a:off x="608222" y="2257163"/>
            <a:ext cx="5177435" cy="43887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5AB0DD-1DE2-4E04-9D05-607AD1D7AD65}"/>
              </a:ext>
            </a:extLst>
          </p:cNvPr>
          <p:cNvSpPr txBox="1"/>
          <p:nvPr/>
        </p:nvSpPr>
        <p:spPr>
          <a:xfrm>
            <a:off x="5295226" y="442664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0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180DF8-B8B3-4016-B99C-56848E265039}"/>
              </a:ext>
            </a:extLst>
          </p:cNvPr>
          <p:cNvSpPr txBox="1"/>
          <p:nvPr/>
        </p:nvSpPr>
        <p:spPr>
          <a:xfrm>
            <a:off x="4523118" y="32577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7074E9-C3CD-46D0-B2C7-6837EC8A974C}"/>
              </a:ext>
            </a:extLst>
          </p:cNvPr>
          <p:cNvSpPr txBox="1"/>
          <p:nvPr/>
        </p:nvSpPr>
        <p:spPr>
          <a:xfrm>
            <a:off x="2510156" y="285781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4178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RESULTS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TP53 Synthetic Cytotoxicity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554295-5BF9-4D58-9D3E-2A56BC5E6D41}"/>
              </a:ext>
            </a:extLst>
          </p:cNvPr>
          <p:cNvSpPr txBox="1"/>
          <p:nvPr/>
        </p:nvSpPr>
        <p:spPr>
          <a:xfrm>
            <a:off x="2460567" y="1812623"/>
            <a:ext cx="220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TP53 mutant patients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0402A6-4D78-486D-8B0B-B38D81BA4D7A}"/>
              </a:ext>
            </a:extLst>
          </p:cNvPr>
          <p:cNvSpPr txBox="1"/>
          <p:nvPr/>
        </p:nvSpPr>
        <p:spPr>
          <a:xfrm>
            <a:off x="8099367" y="1812623"/>
            <a:ext cx="264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TP53 non-mutant patients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ECA22EB-E031-4B84-86CE-678301B8FAD9}"/>
              </a:ext>
            </a:extLst>
          </p:cNvPr>
          <p:cNvPicPr/>
          <p:nvPr/>
        </p:nvPicPr>
        <p:blipFill rotWithShape="1">
          <a:blip r:embed="rId2"/>
          <a:srcRect l="42881" r="12119"/>
          <a:stretch/>
        </p:blipFill>
        <p:spPr>
          <a:xfrm>
            <a:off x="6363682" y="2257163"/>
            <a:ext cx="5429227" cy="438873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921D518-1D4A-455F-A99A-D3A1A4034BDA}"/>
              </a:ext>
            </a:extLst>
          </p:cNvPr>
          <p:cNvSpPr txBox="1"/>
          <p:nvPr/>
        </p:nvSpPr>
        <p:spPr>
          <a:xfrm>
            <a:off x="11133531" y="378933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0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8C4C25-93D6-4D6B-B06D-A141A918FD29}"/>
              </a:ext>
            </a:extLst>
          </p:cNvPr>
          <p:cNvSpPr txBox="1"/>
          <p:nvPr/>
        </p:nvSpPr>
        <p:spPr>
          <a:xfrm>
            <a:off x="9201634" y="484822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C9643A-3FC8-4293-839A-C13286486A19}"/>
              </a:ext>
            </a:extLst>
          </p:cNvPr>
          <p:cNvSpPr txBox="1"/>
          <p:nvPr/>
        </p:nvSpPr>
        <p:spPr>
          <a:xfrm>
            <a:off x="8712248" y="282980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DAF4A8-FA40-4852-997B-8A8A496CEE2E}"/>
              </a:ext>
            </a:extLst>
          </p:cNvPr>
          <p:cNvSpPr/>
          <p:nvPr/>
        </p:nvSpPr>
        <p:spPr>
          <a:xfrm>
            <a:off x="0" y="466130"/>
            <a:ext cx="3949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TCGA: Bladder Urothelial Carcinoma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1533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4178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RESULTS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TP53 Synthetic Cytotoxicity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B4F5FC-2BE2-43EA-A3A3-60B75F090DB8}"/>
              </a:ext>
            </a:extLst>
          </p:cNvPr>
          <p:cNvPicPr/>
          <p:nvPr/>
        </p:nvPicPr>
        <p:blipFill rotWithShape="1">
          <a:blip r:embed="rId2"/>
          <a:srcRect r="47517"/>
          <a:stretch/>
        </p:blipFill>
        <p:spPr>
          <a:xfrm>
            <a:off x="793984" y="461665"/>
            <a:ext cx="4093251" cy="32411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6BBD6D-F10C-4A0E-8C3D-6EB0C8847D0F}"/>
              </a:ext>
            </a:extLst>
          </p:cNvPr>
          <p:cNvPicPr/>
          <p:nvPr/>
        </p:nvPicPr>
        <p:blipFill rotWithShape="1">
          <a:blip r:embed="rId2"/>
          <a:srcRect l="50611"/>
          <a:stretch/>
        </p:blipFill>
        <p:spPr>
          <a:xfrm>
            <a:off x="499847" y="3464560"/>
            <a:ext cx="3851910" cy="32411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3E8F7A-F656-4C21-8E1C-66785CDA2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035" y="385951"/>
            <a:ext cx="5370280" cy="32647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3ADB27-68D6-4D06-8CD1-7169415DB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035" y="3593212"/>
            <a:ext cx="5370280" cy="326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023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4916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RESULTS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Cyclin Dependent Kinase Inhibitor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F58C26-0F8C-4F90-AE65-A21A4ED6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17" y="3679914"/>
            <a:ext cx="4672241" cy="31148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D5386F-3DF0-42D4-BEC5-30B232716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18" y="612713"/>
            <a:ext cx="4672241" cy="31148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F7CE65-6747-4982-AF5C-E8B947463CFF}"/>
              </a:ext>
            </a:extLst>
          </p:cNvPr>
          <p:cNvSpPr/>
          <p:nvPr/>
        </p:nvSpPr>
        <p:spPr>
          <a:xfrm>
            <a:off x="6442655" y="302670"/>
            <a:ext cx="537786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CDKN2B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-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Cyclin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Dependent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Kinase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Inhibitor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2B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PALBOCICLIB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(treatment of ER-positive and HER2-negative breast cancer developed)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Logan, Joshua E., et al. "PD-0332991, a potent and selective inhibitor of cyclin-dependent kinase 4/6, demonstrates inhibition of proliferation in renal cell carcinoma at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nanomolar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concentrations and molecular markers predict for sensitivity." </a:t>
            </a:r>
            <a:r>
              <a:rPr kumimoji="0" lang="en-US" altLang="ko-KR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Anticancer research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33.8 (2013): 2997-3004.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Functions: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G2/M transition of mitotic cell cycle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, Cell cycle related..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6CD5A6-124D-459F-9183-252E8A1A409C}"/>
              </a:ext>
            </a:extLst>
          </p:cNvPr>
          <p:cNvSpPr/>
          <p:nvPr/>
        </p:nvSpPr>
        <p:spPr>
          <a:xfrm>
            <a:off x="6442655" y="2690510"/>
            <a:ext cx="5377869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CDKN2A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-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Cyclin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Dependent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Kinase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Inhibitor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2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PALBOCICLIB, LETROZOLE(BRCA ER+, HER2-) ABEMACICLIB (BRCA ER+ HER2-)....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Functions: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G1/S transition of mitotic cell cycle, transcription, DNA-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templated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000CD1-5A6F-4EF9-8F92-E9BF1B57C6BB}"/>
              </a:ext>
            </a:extLst>
          </p:cNvPr>
          <p:cNvSpPr/>
          <p:nvPr/>
        </p:nvSpPr>
        <p:spPr>
          <a:xfrm>
            <a:off x="1246908" y="617764"/>
            <a:ext cx="1055716" cy="196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GOLGA8M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25C3E8-A2E8-46DF-8823-C61F1B15C4C1}"/>
              </a:ext>
            </a:extLst>
          </p:cNvPr>
          <p:cNvSpPr/>
          <p:nvPr/>
        </p:nvSpPr>
        <p:spPr>
          <a:xfrm>
            <a:off x="1255222" y="3676654"/>
            <a:ext cx="1055716" cy="2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GOLGA8M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2821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E895F4-9B97-492B-95F4-DE322BB9AAA2}"/>
              </a:ext>
            </a:extLst>
          </p:cNvPr>
          <p:cNvCxnSpPr>
            <a:stCxn id="4" idx="6"/>
            <a:endCxn id="13" idx="2"/>
          </p:cNvCxnSpPr>
          <p:nvPr/>
        </p:nvCxnSpPr>
        <p:spPr>
          <a:xfrm>
            <a:off x="8998813" y="793865"/>
            <a:ext cx="20326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4916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RESULTS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Cyclin Dependent Kinase Inhibitor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2C6AEA-CFC8-458E-8D3C-54B76466C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4520180"/>
            <a:ext cx="11083636" cy="138155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FDC77A7-D0F3-4FDC-900E-BEB44E840582}"/>
              </a:ext>
            </a:extLst>
          </p:cNvPr>
          <p:cNvSpPr/>
          <p:nvPr/>
        </p:nvSpPr>
        <p:spPr>
          <a:xfrm>
            <a:off x="437804" y="858891"/>
            <a:ext cx="11565774" cy="3731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GOLGA8M 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RP11-578F21.5  (ENST00000563027)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	-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Golgin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A8 Family Member 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Biological process in Gene Ontology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Golgi apparatus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Spindle assembly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	the array of microtubules and associated molecules that serves to move duplicated chromosomes apart.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TCGA Bladder &amp; Uterine cancer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046C82A-FDAB-4D1D-80CF-B582A64D91FC}"/>
              </a:ext>
            </a:extLst>
          </p:cNvPr>
          <p:cNvGrpSpPr/>
          <p:nvPr/>
        </p:nvGrpSpPr>
        <p:grpSpPr>
          <a:xfrm>
            <a:off x="8318395" y="598516"/>
            <a:ext cx="970137" cy="911909"/>
            <a:chOff x="2072321" y="3607724"/>
            <a:chExt cx="970137" cy="911909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A7D387A-5E27-4C14-AFCB-5414C056BBD8}"/>
                </a:ext>
              </a:extLst>
            </p:cNvPr>
            <p:cNvSpPr/>
            <p:nvPr/>
          </p:nvSpPr>
          <p:spPr>
            <a:xfrm>
              <a:off x="2362041" y="3607724"/>
              <a:ext cx="390698" cy="3906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8E3C21-1F4B-4EBE-BF0C-27D8058B27A9}"/>
                </a:ext>
              </a:extLst>
            </p:cNvPr>
            <p:cNvSpPr txBox="1"/>
            <p:nvPr/>
          </p:nvSpPr>
          <p:spPr>
            <a:xfrm>
              <a:off x="2072321" y="4150301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CDKN2A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53F983-F581-4499-8AFE-18A425F95E60}"/>
              </a:ext>
            </a:extLst>
          </p:cNvPr>
          <p:cNvGrpSpPr/>
          <p:nvPr/>
        </p:nvGrpSpPr>
        <p:grpSpPr>
          <a:xfrm>
            <a:off x="10745721" y="598516"/>
            <a:ext cx="962123" cy="911909"/>
            <a:chOff x="4499647" y="3607724"/>
            <a:chExt cx="962123" cy="911909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49C7E43-2713-4318-A7B6-04176B57B49D}"/>
                </a:ext>
              </a:extLst>
            </p:cNvPr>
            <p:cNvSpPr/>
            <p:nvPr/>
          </p:nvSpPr>
          <p:spPr>
            <a:xfrm>
              <a:off x="4785360" y="3607724"/>
              <a:ext cx="390698" cy="3906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4A3A24-0649-455F-81C9-DFF5719B0B93}"/>
                </a:ext>
              </a:extLst>
            </p:cNvPr>
            <p:cNvSpPr txBox="1"/>
            <p:nvPr/>
          </p:nvSpPr>
          <p:spPr>
            <a:xfrm>
              <a:off x="4499647" y="4150301"/>
              <a:ext cx="962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CDKN2B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41F8E8-3D8A-4B59-8E24-B267C5CD14E9}"/>
              </a:ext>
            </a:extLst>
          </p:cNvPr>
          <p:cNvGrpSpPr/>
          <p:nvPr/>
        </p:nvGrpSpPr>
        <p:grpSpPr>
          <a:xfrm>
            <a:off x="9432927" y="598516"/>
            <a:ext cx="1168398" cy="911909"/>
            <a:chOff x="3329710" y="3607724"/>
            <a:chExt cx="1168398" cy="911909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087D032-1C62-4453-9C43-55F2BF0F2305}"/>
                </a:ext>
              </a:extLst>
            </p:cNvPr>
            <p:cNvSpPr/>
            <p:nvPr/>
          </p:nvSpPr>
          <p:spPr>
            <a:xfrm>
              <a:off x="3718560" y="3607724"/>
              <a:ext cx="390698" cy="3906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DB0836-68C1-4121-B128-A984A8108D74}"/>
                </a:ext>
              </a:extLst>
            </p:cNvPr>
            <p:cNvSpPr txBox="1"/>
            <p:nvPr/>
          </p:nvSpPr>
          <p:spPr>
            <a:xfrm>
              <a:off x="3329710" y="4150301"/>
              <a:ext cx="11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GOLGA8M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24293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49756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RESULTS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Replication SC pair in another drugs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4" name="그림 13" descr="C:\Users\ME223U~1\AppData\Local\Temp\scp41925\storage\home\sosal\Research\COSMIC\test_ALL.png">
            <a:extLst>
              <a:ext uri="{FF2B5EF4-FFF2-40B4-BE49-F238E27FC236}">
                <a16:creationId xmlns:a16="http://schemas.microsoft.com/office/drawing/2014/main" id="{D69371AA-E086-49DC-A012-1E02D40B57E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b="3232"/>
          <a:stretch/>
        </p:blipFill>
        <p:spPr bwMode="auto">
          <a:xfrm>
            <a:off x="897775" y="461665"/>
            <a:ext cx="10555777" cy="576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7BDBA-DDFA-4E2E-A153-E7A695D2CA6A}"/>
              </a:ext>
            </a:extLst>
          </p:cNvPr>
          <p:cNvSpPr txBox="1"/>
          <p:nvPr/>
        </p:nvSpPr>
        <p:spPr>
          <a:xfrm>
            <a:off x="4156363" y="6396335"/>
            <a:ext cx="344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Burden of Synthetic Cytotoxic Pairs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FFAD7B-F899-4C03-BA3B-1811F0CBD24C}"/>
              </a:ext>
            </a:extLst>
          </p:cNvPr>
          <p:cNvSpPr txBox="1"/>
          <p:nvPr/>
        </p:nvSpPr>
        <p:spPr>
          <a:xfrm rot="16200000">
            <a:off x="-1119800" y="3244334"/>
            <a:ext cx="324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-log of Inhibition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Contration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50%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56421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42831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RESULTS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Synthetic Cytotoxic by organ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FB55DD-5B91-4B87-98AC-546EC216C893}"/>
              </a:ext>
            </a:extLst>
          </p:cNvPr>
          <p:cNvGrpSpPr/>
          <p:nvPr/>
        </p:nvGrpSpPr>
        <p:grpSpPr>
          <a:xfrm>
            <a:off x="202130" y="798021"/>
            <a:ext cx="11787740" cy="4877200"/>
            <a:chOff x="202130" y="798021"/>
            <a:chExt cx="11787740" cy="487720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C55BFA6-B0CB-40E5-ABFF-6BC6AF1811EE}"/>
                </a:ext>
              </a:extLst>
            </p:cNvPr>
            <p:cNvGrpSpPr/>
            <p:nvPr/>
          </p:nvGrpSpPr>
          <p:grpSpPr>
            <a:xfrm>
              <a:off x="202130" y="1267849"/>
              <a:ext cx="11787740" cy="3340189"/>
              <a:chOff x="202130" y="1766613"/>
              <a:chExt cx="11787740" cy="334018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673A12C-496B-47D8-94EC-6F2B82C2E418}"/>
                  </a:ext>
                </a:extLst>
              </p:cNvPr>
              <p:cNvGrpSpPr/>
              <p:nvPr/>
            </p:nvGrpSpPr>
            <p:grpSpPr>
              <a:xfrm>
                <a:off x="202130" y="1766613"/>
                <a:ext cx="7667478" cy="3340189"/>
                <a:chOff x="315591" y="838125"/>
                <a:chExt cx="8269234" cy="3602332"/>
              </a:xfrm>
            </p:grpSpPr>
            <p:pic>
              <p:nvPicPr>
                <p:cNvPr id="2" name="그림 1">
                  <a:extLst>
                    <a:ext uri="{FF2B5EF4-FFF2-40B4-BE49-F238E27FC236}">
                      <a16:creationId xmlns:a16="http://schemas.microsoft.com/office/drawing/2014/main" id="{7D7005CB-5F1B-4E04-A01C-B017FE12F6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5591" y="838125"/>
                  <a:ext cx="4129240" cy="3602332"/>
                </a:xfrm>
                <a:prstGeom prst="rect">
                  <a:avLst/>
                </a:prstGeom>
              </p:spPr>
            </p:pic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050D2F18-E527-4430-9E43-E44258E9FE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44831" y="875971"/>
                  <a:ext cx="4139994" cy="3360385"/>
                </a:xfrm>
                <a:prstGeom prst="rect">
                  <a:avLst/>
                </a:prstGeom>
              </p:spPr>
            </p:pic>
          </p:grp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C973BA1-465F-41CB-B74A-01B7FDBB0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5045" y="1766613"/>
                <a:ext cx="3994825" cy="3263605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81EA90B-E9B8-4A5B-B541-53F58A0B5BCE}"/>
                </a:ext>
              </a:extLst>
            </p:cNvPr>
            <p:cNvSpPr/>
            <p:nvPr/>
          </p:nvSpPr>
          <p:spPr>
            <a:xfrm>
              <a:off x="4541728" y="5305889"/>
              <a:ext cx="31085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Synthetic Cytotoxic by organ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1316138-B293-45D9-80C0-CE3C3F2056FA}"/>
                </a:ext>
              </a:extLst>
            </p:cNvPr>
            <p:cNvSpPr/>
            <p:nvPr/>
          </p:nvSpPr>
          <p:spPr>
            <a:xfrm>
              <a:off x="1014153" y="798021"/>
              <a:ext cx="10648603" cy="673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7036BA-BCE3-45D5-B7BD-9DA53337D6A9}"/>
                </a:ext>
              </a:extLst>
            </p:cNvPr>
            <p:cNvSpPr txBox="1"/>
            <p:nvPr/>
          </p:nvSpPr>
          <p:spPr>
            <a:xfrm>
              <a:off x="1571105" y="4564521"/>
              <a:ext cx="1458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Aero dig tract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7C3532-2CFB-4F3A-9342-50A64752D76F}"/>
                </a:ext>
              </a:extLst>
            </p:cNvPr>
            <p:cNvSpPr txBox="1"/>
            <p:nvPr/>
          </p:nvSpPr>
          <p:spPr>
            <a:xfrm>
              <a:off x="5070659" y="4564521"/>
              <a:ext cx="1884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Urogenital System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5C48F4-D3BC-4315-AA1A-DD7EF017F662}"/>
                </a:ext>
              </a:extLst>
            </p:cNvPr>
            <p:cNvSpPr txBox="1"/>
            <p:nvPr/>
          </p:nvSpPr>
          <p:spPr>
            <a:xfrm>
              <a:off x="9322087" y="4608038"/>
              <a:ext cx="156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Large Intestine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D6BD07B-EBD8-4CCD-A4A4-1044EED377BB}"/>
                </a:ext>
              </a:extLst>
            </p:cNvPr>
            <p:cNvSpPr/>
            <p:nvPr/>
          </p:nvSpPr>
          <p:spPr>
            <a:xfrm flipV="1">
              <a:off x="1664073" y="4380565"/>
              <a:ext cx="1393767" cy="183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77293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4073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DISCUSSION &amp; SUMMARY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9" name="Group 29">
            <a:extLst>
              <a:ext uri="{FF2B5EF4-FFF2-40B4-BE49-F238E27FC236}">
                <a16:creationId xmlns:a16="http://schemas.microsoft.com/office/drawing/2014/main" id="{4A167A67-CABE-4511-9282-CBC49FFC3D3F}"/>
              </a:ext>
            </a:extLst>
          </p:cNvPr>
          <p:cNvGrpSpPr/>
          <p:nvPr/>
        </p:nvGrpSpPr>
        <p:grpSpPr>
          <a:xfrm>
            <a:off x="2323899" y="1599461"/>
            <a:ext cx="261221" cy="261221"/>
            <a:chOff x="2189684" y="2743470"/>
            <a:chExt cx="1659486" cy="1659486"/>
          </a:xfrm>
        </p:grpSpPr>
        <p:sp>
          <p:nvSpPr>
            <p:cNvPr id="39" name="Oval 27">
              <a:extLst>
                <a:ext uri="{FF2B5EF4-FFF2-40B4-BE49-F238E27FC236}">
                  <a16:creationId xmlns:a16="http://schemas.microsoft.com/office/drawing/2014/main" id="{C6803C67-5F5E-4B6A-87DF-42EB3090E3E1}"/>
                </a:ext>
              </a:extLst>
            </p:cNvPr>
            <p:cNvSpPr/>
            <p:nvPr/>
          </p:nvSpPr>
          <p:spPr>
            <a:xfrm>
              <a:off x="2189684" y="2743470"/>
              <a:ext cx="1659486" cy="1659486"/>
            </a:xfrm>
            <a:prstGeom prst="ellipse">
              <a:avLst/>
            </a:prstGeom>
            <a:solidFill>
              <a:srgbClr val="E7E6E6">
                <a:lumMod val="50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0" name="Oval 28">
              <a:extLst>
                <a:ext uri="{FF2B5EF4-FFF2-40B4-BE49-F238E27FC236}">
                  <a16:creationId xmlns:a16="http://schemas.microsoft.com/office/drawing/2014/main" id="{DBE68139-0BCA-49BD-A962-4F0A46302D7A}"/>
                </a:ext>
              </a:extLst>
            </p:cNvPr>
            <p:cNvSpPr/>
            <p:nvPr/>
          </p:nvSpPr>
          <p:spPr>
            <a:xfrm>
              <a:off x="2480420" y="3034206"/>
              <a:ext cx="1078013" cy="1078013"/>
            </a:xfrm>
            <a:prstGeom prst="ellipse">
              <a:avLst/>
            </a:prstGeom>
            <a:solidFill>
              <a:srgbClr val="E7E6E6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694E68-5066-4820-B09D-FDC25E105E72}"/>
              </a:ext>
            </a:extLst>
          </p:cNvPr>
          <p:cNvSpPr txBox="1"/>
          <p:nvPr/>
        </p:nvSpPr>
        <p:spPr>
          <a:xfrm>
            <a:off x="626815" y="156176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Chemotherapy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6E8CD4-4955-4929-AEB9-69D544BBC2D9}"/>
              </a:ext>
            </a:extLst>
          </p:cNvPr>
          <p:cNvSpPr txBox="1"/>
          <p:nvPr/>
        </p:nvSpPr>
        <p:spPr>
          <a:xfrm>
            <a:off x="2812332" y="1561764"/>
            <a:ext cx="5062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Single biomarker for chemotherapy agent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Synthetic approach exploiting genetic interaction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95AB6CA-33FC-4C31-8D43-1E1DB275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459" y="3014528"/>
            <a:ext cx="6131081" cy="342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648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4073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DISCUSSION &amp; SUMMARY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9" name="Group 29">
            <a:extLst>
              <a:ext uri="{FF2B5EF4-FFF2-40B4-BE49-F238E27FC236}">
                <a16:creationId xmlns:a16="http://schemas.microsoft.com/office/drawing/2014/main" id="{4A167A67-CABE-4511-9282-CBC49FFC3D3F}"/>
              </a:ext>
            </a:extLst>
          </p:cNvPr>
          <p:cNvGrpSpPr/>
          <p:nvPr/>
        </p:nvGrpSpPr>
        <p:grpSpPr>
          <a:xfrm>
            <a:off x="2323899" y="1599461"/>
            <a:ext cx="261221" cy="261221"/>
            <a:chOff x="2189684" y="2743470"/>
            <a:chExt cx="1659486" cy="1659486"/>
          </a:xfrm>
        </p:grpSpPr>
        <p:sp>
          <p:nvSpPr>
            <p:cNvPr id="39" name="Oval 27">
              <a:extLst>
                <a:ext uri="{FF2B5EF4-FFF2-40B4-BE49-F238E27FC236}">
                  <a16:creationId xmlns:a16="http://schemas.microsoft.com/office/drawing/2014/main" id="{C6803C67-5F5E-4B6A-87DF-42EB3090E3E1}"/>
                </a:ext>
              </a:extLst>
            </p:cNvPr>
            <p:cNvSpPr/>
            <p:nvPr/>
          </p:nvSpPr>
          <p:spPr>
            <a:xfrm>
              <a:off x="2189684" y="2743470"/>
              <a:ext cx="1659486" cy="1659486"/>
            </a:xfrm>
            <a:prstGeom prst="ellipse">
              <a:avLst/>
            </a:prstGeom>
            <a:solidFill>
              <a:srgbClr val="E7E6E6">
                <a:lumMod val="50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0" name="Oval 28">
              <a:extLst>
                <a:ext uri="{FF2B5EF4-FFF2-40B4-BE49-F238E27FC236}">
                  <a16:creationId xmlns:a16="http://schemas.microsoft.com/office/drawing/2014/main" id="{DBE68139-0BCA-49BD-A962-4F0A46302D7A}"/>
                </a:ext>
              </a:extLst>
            </p:cNvPr>
            <p:cNvSpPr/>
            <p:nvPr/>
          </p:nvSpPr>
          <p:spPr>
            <a:xfrm>
              <a:off x="2480420" y="3034206"/>
              <a:ext cx="1078013" cy="1078013"/>
            </a:xfrm>
            <a:prstGeom prst="ellipse">
              <a:avLst/>
            </a:prstGeom>
            <a:solidFill>
              <a:srgbClr val="E7E6E6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32">
            <a:extLst>
              <a:ext uri="{FF2B5EF4-FFF2-40B4-BE49-F238E27FC236}">
                <a16:creationId xmlns:a16="http://schemas.microsoft.com/office/drawing/2014/main" id="{AD0160BC-2DB5-4C07-B6F9-4F697E98FDE4}"/>
              </a:ext>
            </a:extLst>
          </p:cNvPr>
          <p:cNvGrpSpPr/>
          <p:nvPr/>
        </p:nvGrpSpPr>
        <p:grpSpPr>
          <a:xfrm>
            <a:off x="2323899" y="3021961"/>
            <a:ext cx="261221" cy="261221"/>
            <a:chOff x="2189683" y="2436478"/>
            <a:chExt cx="1659486" cy="1659486"/>
          </a:xfrm>
        </p:grpSpPr>
        <p:sp>
          <p:nvSpPr>
            <p:cNvPr id="37" name="Oval 33">
              <a:extLst>
                <a:ext uri="{FF2B5EF4-FFF2-40B4-BE49-F238E27FC236}">
                  <a16:creationId xmlns:a16="http://schemas.microsoft.com/office/drawing/2014/main" id="{DF7271EA-B25C-459E-A4CF-EAD59F18C169}"/>
                </a:ext>
              </a:extLst>
            </p:cNvPr>
            <p:cNvSpPr/>
            <p:nvPr/>
          </p:nvSpPr>
          <p:spPr>
            <a:xfrm>
              <a:off x="2189683" y="2436478"/>
              <a:ext cx="1659486" cy="1659486"/>
            </a:xfrm>
            <a:prstGeom prst="ellipse">
              <a:avLst/>
            </a:prstGeom>
            <a:solidFill>
              <a:srgbClr val="E7E6E6">
                <a:lumMod val="50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8" name="Oval 34">
              <a:extLst>
                <a:ext uri="{FF2B5EF4-FFF2-40B4-BE49-F238E27FC236}">
                  <a16:creationId xmlns:a16="http://schemas.microsoft.com/office/drawing/2014/main" id="{B5C9129B-3FAB-4794-9E39-243B32CE5C0A}"/>
                </a:ext>
              </a:extLst>
            </p:cNvPr>
            <p:cNvSpPr/>
            <p:nvPr/>
          </p:nvSpPr>
          <p:spPr>
            <a:xfrm>
              <a:off x="2480419" y="2727214"/>
              <a:ext cx="1078013" cy="1078013"/>
            </a:xfrm>
            <a:prstGeom prst="ellipse">
              <a:avLst/>
            </a:prstGeom>
            <a:solidFill>
              <a:srgbClr val="E7E6E6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2" name="Straight Connector 39">
            <a:extLst>
              <a:ext uri="{FF2B5EF4-FFF2-40B4-BE49-F238E27FC236}">
                <a16:creationId xmlns:a16="http://schemas.microsoft.com/office/drawing/2014/main" id="{4CB4BD77-D304-4B54-821B-88413BDFF12F}"/>
              </a:ext>
            </a:extLst>
          </p:cNvPr>
          <p:cNvCxnSpPr>
            <a:stCxn id="37" idx="0"/>
            <a:endCxn id="39" idx="4"/>
          </p:cNvCxnSpPr>
          <p:nvPr/>
        </p:nvCxnSpPr>
        <p:spPr>
          <a:xfrm flipV="1">
            <a:off x="2454510" y="1860682"/>
            <a:ext cx="0" cy="1161279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24" name="Straight Connector 44">
            <a:extLst>
              <a:ext uri="{FF2B5EF4-FFF2-40B4-BE49-F238E27FC236}">
                <a16:creationId xmlns:a16="http://schemas.microsoft.com/office/drawing/2014/main" id="{F2DAC96F-0CD3-4197-B43B-014904E2C20A}"/>
              </a:ext>
            </a:extLst>
          </p:cNvPr>
          <p:cNvCxnSpPr>
            <a:stCxn id="39" idx="4"/>
          </p:cNvCxnSpPr>
          <p:nvPr/>
        </p:nvCxnSpPr>
        <p:spPr>
          <a:xfrm>
            <a:off x="2454510" y="1860682"/>
            <a:ext cx="0" cy="305187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7694E68-5066-4820-B09D-FDC25E105E72}"/>
              </a:ext>
            </a:extLst>
          </p:cNvPr>
          <p:cNvSpPr txBox="1"/>
          <p:nvPr/>
        </p:nvSpPr>
        <p:spPr>
          <a:xfrm>
            <a:off x="626815" y="156176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Chemotherapy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49B0E9-59E3-4BA1-8F5C-E2A3A34CF357}"/>
              </a:ext>
            </a:extLst>
          </p:cNvPr>
          <p:cNvSpPr txBox="1"/>
          <p:nvPr/>
        </p:nvSpPr>
        <p:spPr>
          <a:xfrm>
            <a:off x="626815" y="2946399"/>
            <a:ext cx="1568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TP53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SubNetwork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6E8CD4-4955-4929-AEB9-69D544BBC2D9}"/>
              </a:ext>
            </a:extLst>
          </p:cNvPr>
          <p:cNvSpPr txBox="1"/>
          <p:nvPr/>
        </p:nvSpPr>
        <p:spPr>
          <a:xfrm>
            <a:off x="2812332" y="1561764"/>
            <a:ext cx="5062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Single biomarker for chemotherapy agent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Synthetic approach exploiting genetic interaction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36A653-947E-404E-9C77-1567C212475D}"/>
              </a:ext>
            </a:extLst>
          </p:cNvPr>
          <p:cNvSpPr txBox="1"/>
          <p:nvPr/>
        </p:nvSpPr>
        <p:spPr>
          <a:xfrm>
            <a:off x="2812332" y="3021238"/>
            <a:ext cx="2695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Cell cycle related Genes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SYNE2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GOLGA 8M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CB7CB3A-C4A7-43F0-B0AB-CBE2C1179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401" y="2678175"/>
            <a:ext cx="5473563" cy="253278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B340FB7-02A4-45F0-A670-FF9F46F47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5199906"/>
            <a:ext cx="11083636" cy="138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37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B2ED16BF-353B-4227-BF41-3AD0C0F87F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057193"/>
              </p:ext>
            </p:extLst>
          </p:nvPr>
        </p:nvGraphicFramePr>
        <p:xfrm>
          <a:off x="592281" y="1079604"/>
          <a:ext cx="9178636" cy="459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26" name="비트맵 이미지" r:id="rId3" imgW="11106000" imgH="5562720" progId="Paint.Picture">
                  <p:embed/>
                </p:oleObj>
              </mc:Choice>
              <mc:Fallback>
                <p:oleObj name="비트맵 이미지" r:id="rId3" imgW="11106000" imgH="55627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2281" y="1079604"/>
                        <a:ext cx="9178636" cy="4597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D7EE0B48-BBD3-4AC1-8DE7-4684C7361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1342383" cy="58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0000" bIns="120000" anchor="ctr"/>
          <a:lstStyle>
            <a:lvl1pPr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1pPr>
            <a:lvl2pPr marL="38417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2pPr>
            <a:lvl3pPr marL="64135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3pPr>
            <a:lvl4pPr marL="898525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4pPr>
            <a:lvl5pPr marL="1155700" indent="-127000" defTabSz="512763"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5pPr>
            <a:lvl6pPr marL="16129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6pPr>
            <a:lvl7pPr marL="20701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7pPr>
            <a:lvl8pPr marL="25273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8pPr>
            <a:lvl9pPr marL="2984500" indent="-127000" defTabSz="5127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/>
                </a:solidFill>
              </a:rPr>
              <a:t>4. Open – access</a:t>
            </a:r>
            <a:r>
              <a:rPr lang="ko-KR" altLang="en-US" sz="3200" dirty="0">
                <a:solidFill>
                  <a:schemeClr val="accent1"/>
                </a:solidFill>
              </a:rPr>
              <a:t>가 아니다</a:t>
            </a:r>
            <a:r>
              <a:rPr lang="en-US" altLang="ko-KR" sz="3200" dirty="0">
                <a:solidFill>
                  <a:schemeClr val="accent1"/>
                </a:solidFill>
              </a:rPr>
              <a:t>? (</a:t>
            </a:r>
            <a:r>
              <a:rPr lang="ko-KR" altLang="en-US" sz="3200" dirty="0">
                <a:solidFill>
                  <a:schemeClr val="accent1"/>
                </a:solidFill>
              </a:rPr>
              <a:t>유료인 경우</a:t>
            </a:r>
            <a:r>
              <a:rPr lang="en-US" altLang="ko-KR" sz="3200" dirty="0">
                <a:solidFill>
                  <a:schemeClr val="accent1"/>
                </a:solidFill>
              </a:rPr>
              <a:t>, Sci-hub)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BC37B7-DD23-4866-87D7-2B5572AFE5D8}"/>
              </a:ext>
            </a:extLst>
          </p:cNvPr>
          <p:cNvSpPr txBox="1"/>
          <p:nvPr/>
        </p:nvSpPr>
        <p:spPr>
          <a:xfrm>
            <a:off x="545394" y="5909220"/>
            <a:ext cx="91164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실질적으로 불법이지만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Research</a:t>
            </a:r>
            <a:r>
              <a:rPr lang="ko-KR" altLang="en-US" sz="1600" dirty="0">
                <a:solidFill>
                  <a:schemeClr val="bg1"/>
                </a:solidFill>
              </a:rPr>
              <a:t>에 대한 </a:t>
            </a:r>
            <a:r>
              <a:rPr lang="en-US" altLang="ko-KR" sz="1600" dirty="0">
                <a:solidFill>
                  <a:schemeClr val="bg1"/>
                </a:solidFill>
              </a:rPr>
              <a:t>barrier</a:t>
            </a:r>
            <a:r>
              <a:rPr lang="ko-KR" altLang="en-US" sz="1600" dirty="0">
                <a:solidFill>
                  <a:schemeClr val="bg1"/>
                </a:solidFill>
              </a:rPr>
              <a:t>를 없애기 위한 전세계 연구자들의 사이트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공공연하게 모든 연구자들이 사용함</a:t>
            </a:r>
          </a:p>
        </p:txBody>
      </p:sp>
    </p:spTree>
    <p:extLst>
      <p:ext uri="{BB962C8B-B14F-4D97-AF65-F5344CB8AC3E}">
        <p14:creationId xmlns:p14="http://schemas.microsoft.com/office/powerpoint/2010/main" val="27048577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4073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DISCUSSION &amp; SUMMARY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9" name="Group 29">
            <a:extLst>
              <a:ext uri="{FF2B5EF4-FFF2-40B4-BE49-F238E27FC236}">
                <a16:creationId xmlns:a16="http://schemas.microsoft.com/office/drawing/2014/main" id="{4A167A67-CABE-4511-9282-CBC49FFC3D3F}"/>
              </a:ext>
            </a:extLst>
          </p:cNvPr>
          <p:cNvGrpSpPr/>
          <p:nvPr/>
        </p:nvGrpSpPr>
        <p:grpSpPr>
          <a:xfrm>
            <a:off x="2323899" y="1599461"/>
            <a:ext cx="261221" cy="261221"/>
            <a:chOff x="2189684" y="2743470"/>
            <a:chExt cx="1659486" cy="1659486"/>
          </a:xfrm>
        </p:grpSpPr>
        <p:sp>
          <p:nvSpPr>
            <p:cNvPr id="39" name="Oval 27">
              <a:extLst>
                <a:ext uri="{FF2B5EF4-FFF2-40B4-BE49-F238E27FC236}">
                  <a16:creationId xmlns:a16="http://schemas.microsoft.com/office/drawing/2014/main" id="{C6803C67-5F5E-4B6A-87DF-42EB3090E3E1}"/>
                </a:ext>
              </a:extLst>
            </p:cNvPr>
            <p:cNvSpPr/>
            <p:nvPr/>
          </p:nvSpPr>
          <p:spPr>
            <a:xfrm>
              <a:off x="2189684" y="2743470"/>
              <a:ext cx="1659486" cy="1659486"/>
            </a:xfrm>
            <a:prstGeom prst="ellipse">
              <a:avLst/>
            </a:prstGeom>
            <a:solidFill>
              <a:srgbClr val="E7E6E6">
                <a:lumMod val="50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0" name="Oval 28">
              <a:extLst>
                <a:ext uri="{FF2B5EF4-FFF2-40B4-BE49-F238E27FC236}">
                  <a16:creationId xmlns:a16="http://schemas.microsoft.com/office/drawing/2014/main" id="{DBE68139-0BCA-49BD-A962-4F0A46302D7A}"/>
                </a:ext>
              </a:extLst>
            </p:cNvPr>
            <p:cNvSpPr/>
            <p:nvPr/>
          </p:nvSpPr>
          <p:spPr>
            <a:xfrm>
              <a:off x="2480420" y="3034206"/>
              <a:ext cx="1078013" cy="1078013"/>
            </a:xfrm>
            <a:prstGeom prst="ellipse">
              <a:avLst/>
            </a:prstGeom>
            <a:solidFill>
              <a:srgbClr val="E7E6E6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32">
            <a:extLst>
              <a:ext uri="{FF2B5EF4-FFF2-40B4-BE49-F238E27FC236}">
                <a16:creationId xmlns:a16="http://schemas.microsoft.com/office/drawing/2014/main" id="{AD0160BC-2DB5-4C07-B6F9-4F697E98FDE4}"/>
              </a:ext>
            </a:extLst>
          </p:cNvPr>
          <p:cNvGrpSpPr/>
          <p:nvPr/>
        </p:nvGrpSpPr>
        <p:grpSpPr>
          <a:xfrm>
            <a:off x="2323899" y="3021961"/>
            <a:ext cx="261221" cy="261221"/>
            <a:chOff x="2189683" y="2436478"/>
            <a:chExt cx="1659486" cy="1659486"/>
          </a:xfrm>
        </p:grpSpPr>
        <p:sp>
          <p:nvSpPr>
            <p:cNvPr id="37" name="Oval 33">
              <a:extLst>
                <a:ext uri="{FF2B5EF4-FFF2-40B4-BE49-F238E27FC236}">
                  <a16:creationId xmlns:a16="http://schemas.microsoft.com/office/drawing/2014/main" id="{DF7271EA-B25C-459E-A4CF-EAD59F18C169}"/>
                </a:ext>
              </a:extLst>
            </p:cNvPr>
            <p:cNvSpPr/>
            <p:nvPr/>
          </p:nvSpPr>
          <p:spPr>
            <a:xfrm>
              <a:off x="2189683" y="2436478"/>
              <a:ext cx="1659486" cy="1659486"/>
            </a:xfrm>
            <a:prstGeom prst="ellipse">
              <a:avLst/>
            </a:prstGeom>
            <a:solidFill>
              <a:srgbClr val="E7E6E6">
                <a:lumMod val="50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8" name="Oval 34">
              <a:extLst>
                <a:ext uri="{FF2B5EF4-FFF2-40B4-BE49-F238E27FC236}">
                  <a16:creationId xmlns:a16="http://schemas.microsoft.com/office/drawing/2014/main" id="{B5C9129B-3FAB-4794-9E39-243B32CE5C0A}"/>
                </a:ext>
              </a:extLst>
            </p:cNvPr>
            <p:cNvSpPr/>
            <p:nvPr/>
          </p:nvSpPr>
          <p:spPr>
            <a:xfrm>
              <a:off x="2480419" y="2727214"/>
              <a:ext cx="1078013" cy="1078013"/>
            </a:xfrm>
            <a:prstGeom prst="ellipse">
              <a:avLst/>
            </a:prstGeom>
            <a:solidFill>
              <a:srgbClr val="E7E6E6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35">
            <a:extLst>
              <a:ext uri="{FF2B5EF4-FFF2-40B4-BE49-F238E27FC236}">
                <a16:creationId xmlns:a16="http://schemas.microsoft.com/office/drawing/2014/main" id="{EDB451DA-22F9-473E-AD78-4AA742A74066}"/>
              </a:ext>
            </a:extLst>
          </p:cNvPr>
          <p:cNvGrpSpPr/>
          <p:nvPr/>
        </p:nvGrpSpPr>
        <p:grpSpPr>
          <a:xfrm>
            <a:off x="2323899" y="4492784"/>
            <a:ext cx="261221" cy="261221"/>
            <a:chOff x="2189683" y="2436478"/>
            <a:chExt cx="1659486" cy="1659486"/>
          </a:xfrm>
        </p:grpSpPr>
        <p:sp>
          <p:nvSpPr>
            <p:cNvPr id="35" name="Oval 36">
              <a:extLst>
                <a:ext uri="{FF2B5EF4-FFF2-40B4-BE49-F238E27FC236}">
                  <a16:creationId xmlns:a16="http://schemas.microsoft.com/office/drawing/2014/main" id="{761ABF6F-340F-4784-813B-C7AB48540E94}"/>
                </a:ext>
              </a:extLst>
            </p:cNvPr>
            <p:cNvSpPr/>
            <p:nvPr/>
          </p:nvSpPr>
          <p:spPr>
            <a:xfrm>
              <a:off x="2189683" y="2436478"/>
              <a:ext cx="1659486" cy="1659486"/>
            </a:xfrm>
            <a:prstGeom prst="ellipse">
              <a:avLst/>
            </a:prstGeom>
            <a:solidFill>
              <a:srgbClr val="E7E6E6">
                <a:lumMod val="50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6" name="Oval 37">
              <a:extLst>
                <a:ext uri="{FF2B5EF4-FFF2-40B4-BE49-F238E27FC236}">
                  <a16:creationId xmlns:a16="http://schemas.microsoft.com/office/drawing/2014/main" id="{2D9B3909-E3CE-41FC-A591-B47F54999BC1}"/>
                </a:ext>
              </a:extLst>
            </p:cNvPr>
            <p:cNvSpPr/>
            <p:nvPr/>
          </p:nvSpPr>
          <p:spPr>
            <a:xfrm>
              <a:off x="2480419" y="2727214"/>
              <a:ext cx="1078013" cy="1078013"/>
            </a:xfrm>
            <a:prstGeom prst="ellipse">
              <a:avLst/>
            </a:prstGeom>
            <a:solidFill>
              <a:srgbClr val="E7E6E6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2" name="Straight Connector 39">
            <a:extLst>
              <a:ext uri="{FF2B5EF4-FFF2-40B4-BE49-F238E27FC236}">
                <a16:creationId xmlns:a16="http://schemas.microsoft.com/office/drawing/2014/main" id="{4CB4BD77-D304-4B54-821B-88413BDFF12F}"/>
              </a:ext>
            </a:extLst>
          </p:cNvPr>
          <p:cNvCxnSpPr>
            <a:stCxn id="37" idx="0"/>
            <a:endCxn id="39" idx="4"/>
          </p:cNvCxnSpPr>
          <p:nvPr/>
        </p:nvCxnSpPr>
        <p:spPr>
          <a:xfrm flipV="1">
            <a:off x="2454510" y="1860682"/>
            <a:ext cx="0" cy="1161279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23" name="Straight Connector 42">
            <a:extLst>
              <a:ext uri="{FF2B5EF4-FFF2-40B4-BE49-F238E27FC236}">
                <a16:creationId xmlns:a16="http://schemas.microsoft.com/office/drawing/2014/main" id="{BA84D1F4-1D74-4272-941A-051F00DA8498}"/>
              </a:ext>
            </a:extLst>
          </p:cNvPr>
          <p:cNvCxnSpPr>
            <a:stCxn id="37" idx="4"/>
            <a:endCxn id="35" idx="0"/>
          </p:cNvCxnSpPr>
          <p:nvPr/>
        </p:nvCxnSpPr>
        <p:spPr>
          <a:xfrm>
            <a:off x="2454510" y="3283181"/>
            <a:ext cx="0" cy="1209603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24" name="Straight Connector 44">
            <a:extLst>
              <a:ext uri="{FF2B5EF4-FFF2-40B4-BE49-F238E27FC236}">
                <a16:creationId xmlns:a16="http://schemas.microsoft.com/office/drawing/2014/main" id="{F2DAC96F-0CD3-4197-B43B-014904E2C20A}"/>
              </a:ext>
            </a:extLst>
          </p:cNvPr>
          <p:cNvCxnSpPr>
            <a:stCxn id="39" idx="4"/>
          </p:cNvCxnSpPr>
          <p:nvPr/>
        </p:nvCxnSpPr>
        <p:spPr>
          <a:xfrm>
            <a:off x="2454510" y="1860682"/>
            <a:ext cx="0" cy="305187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25" name="Straight Connector 45">
            <a:extLst>
              <a:ext uri="{FF2B5EF4-FFF2-40B4-BE49-F238E27FC236}">
                <a16:creationId xmlns:a16="http://schemas.microsoft.com/office/drawing/2014/main" id="{9ABF04CA-53C0-421D-80BE-2BA49A0C2BE6}"/>
              </a:ext>
            </a:extLst>
          </p:cNvPr>
          <p:cNvCxnSpPr/>
          <p:nvPr/>
        </p:nvCxnSpPr>
        <p:spPr>
          <a:xfrm>
            <a:off x="2454510" y="3283181"/>
            <a:ext cx="0" cy="305187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27" name="Straight Connector 90">
            <a:extLst>
              <a:ext uri="{FF2B5EF4-FFF2-40B4-BE49-F238E27FC236}">
                <a16:creationId xmlns:a16="http://schemas.microsoft.com/office/drawing/2014/main" id="{FEF3F7DE-6067-4786-A37E-2D3B18B7C418}"/>
              </a:ext>
            </a:extLst>
          </p:cNvPr>
          <p:cNvCxnSpPr/>
          <p:nvPr/>
        </p:nvCxnSpPr>
        <p:spPr>
          <a:xfrm>
            <a:off x="2454510" y="4727004"/>
            <a:ext cx="0" cy="305187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7694E68-5066-4820-B09D-FDC25E105E72}"/>
              </a:ext>
            </a:extLst>
          </p:cNvPr>
          <p:cNvSpPr txBox="1"/>
          <p:nvPr/>
        </p:nvSpPr>
        <p:spPr>
          <a:xfrm>
            <a:off x="626815" y="156176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Chemotherapy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49B0E9-59E3-4BA1-8F5C-E2A3A34CF357}"/>
              </a:ext>
            </a:extLst>
          </p:cNvPr>
          <p:cNvSpPr txBox="1"/>
          <p:nvPr/>
        </p:nvSpPr>
        <p:spPr>
          <a:xfrm>
            <a:off x="626815" y="2946399"/>
            <a:ext cx="1568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TP53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SubNetwork</a:t>
            </a:r>
            <a:endParaRPr kumimoji="0" lang="id-ID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CB6B09-D447-49F9-8FF3-B28A84AC84FA}"/>
              </a:ext>
            </a:extLst>
          </p:cNvPr>
          <p:cNvSpPr txBox="1"/>
          <p:nvPr/>
        </p:nvSpPr>
        <p:spPr>
          <a:xfrm>
            <a:off x="626815" y="4417487"/>
            <a:ext cx="13136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External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Validation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6E8CD4-4955-4929-AEB9-69D544BBC2D9}"/>
              </a:ext>
            </a:extLst>
          </p:cNvPr>
          <p:cNvSpPr txBox="1"/>
          <p:nvPr/>
        </p:nvSpPr>
        <p:spPr>
          <a:xfrm>
            <a:off x="2812332" y="1561764"/>
            <a:ext cx="5062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Single biomarker for chemotherapy agent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Synthetic approach exploiting genetic interaction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36A653-947E-404E-9C77-1567C212475D}"/>
              </a:ext>
            </a:extLst>
          </p:cNvPr>
          <p:cNvSpPr txBox="1"/>
          <p:nvPr/>
        </p:nvSpPr>
        <p:spPr>
          <a:xfrm>
            <a:off x="2812332" y="3021238"/>
            <a:ext cx="2695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Cell cycle related Genes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SYNE2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GOLGA 8M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F6ADD1-B85A-464E-B44B-B34560B2BAD3}"/>
              </a:ext>
            </a:extLst>
          </p:cNvPr>
          <p:cNvSpPr txBox="1"/>
          <p:nvPr/>
        </p:nvSpPr>
        <p:spPr>
          <a:xfrm>
            <a:off x="2812331" y="4464398"/>
            <a:ext cx="207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Prognostic Effect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990E3C-67B9-407B-A245-91E67BE8B3FB}"/>
              </a:ext>
            </a:extLst>
          </p:cNvPr>
          <p:cNvGrpSpPr/>
          <p:nvPr/>
        </p:nvGrpSpPr>
        <p:grpSpPr>
          <a:xfrm>
            <a:off x="6930777" y="2531271"/>
            <a:ext cx="4057047" cy="3923026"/>
            <a:chOff x="5925413" y="1812623"/>
            <a:chExt cx="5158225" cy="4987827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AC1DE82-2900-4F2B-B2C8-DFFCBD6A1939}"/>
                </a:ext>
              </a:extLst>
            </p:cNvPr>
            <p:cNvGrpSpPr/>
            <p:nvPr/>
          </p:nvGrpSpPr>
          <p:grpSpPr>
            <a:xfrm>
              <a:off x="5925413" y="2181955"/>
              <a:ext cx="5158225" cy="4618495"/>
              <a:chOff x="1662294" y="3148736"/>
              <a:chExt cx="4204797" cy="3542624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D4108C4D-D4D0-416A-B4B5-059ECEF40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62294" y="3148736"/>
                <a:ext cx="4204797" cy="3542624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3AF629A-EA03-4677-A9F8-5542AAB90AD7}"/>
                  </a:ext>
                </a:extLst>
              </p:cNvPr>
              <p:cNvSpPr txBox="1"/>
              <p:nvPr/>
            </p:nvSpPr>
            <p:spPr>
              <a:xfrm>
                <a:off x="2669059" y="5222787"/>
                <a:ext cx="19546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Hazard Ratio: 2.22, 6.05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FA2FCDA-57CF-4378-8EF5-A5C087488CEB}"/>
                </a:ext>
              </a:extLst>
            </p:cNvPr>
            <p:cNvSpPr txBox="1"/>
            <p:nvPr/>
          </p:nvSpPr>
          <p:spPr>
            <a:xfrm>
              <a:off x="10149465" y="407757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0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CFB7D2E-D174-4A15-A448-BD216CB31404}"/>
                </a:ext>
              </a:extLst>
            </p:cNvPr>
            <p:cNvSpPr txBox="1"/>
            <p:nvPr/>
          </p:nvSpPr>
          <p:spPr>
            <a:xfrm>
              <a:off x="10298184" y="270336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18CC90-C932-48F6-A3CC-77DF719F6B96}"/>
                </a:ext>
              </a:extLst>
            </p:cNvPr>
            <p:cNvSpPr txBox="1"/>
            <p:nvPr/>
          </p:nvSpPr>
          <p:spPr>
            <a:xfrm>
              <a:off x="10767727" y="22034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CA64CF-7968-4AF8-AE33-0323AE6A9028}"/>
                </a:ext>
              </a:extLst>
            </p:cNvPr>
            <p:cNvSpPr txBox="1"/>
            <p:nvPr/>
          </p:nvSpPr>
          <p:spPr>
            <a:xfrm>
              <a:off x="7803592" y="1812623"/>
              <a:ext cx="2204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TP53 mutant patients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16269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708268-7DD1-40F1-927B-95A05D5EB0C8}"/>
              </a:ext>
            </a:extLst>
          </p:cNvPr>
          <p:cNvSpPr/>
          <p:nvPr/>
        </p:nvSpPr>
        <p:spPr>
          <a:xfrm>
            <a:off x="0" y="0"/>
            <a:ext cx="4073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DISCUSSION &amp; SUMMARY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9" name="Group 29">
            <a:extLst>
              <a:ext uri="{FF2B5EF4-FFF2-40B4-BE49-F238E27FC236}">
                <a16:creationId xmlns:a16="http://schemas.microsoft.com/office/drawing/2014/main" id="{4A167A67-CABE-4511-9282-CBC49FFC3D3F}"/>
              </a:ext>
            </a:extLst>
          </p:cNvPr>
          <p:cNvGrpSpPr/>
          <p:nvPr/>
        </p:nvGrpSpPr>
        <p:grpSpPr>
          <a:xfrm>
            <a:off x="2323899" y="1599461"/>
            <a:ext cx="261221" cy="261221"/>
            <a:chOff x="2189684" y="2743470"/>
            <a:chExt cx="1659486" cy="1659486"/>
          </a:xfrm>
        </p:grpSpPr>
        <p:sp>
          <p:nvSpPr>
            <p:cNvPr id="39" name="Oval 27">
              <a:extLst>
                <a:ext uri="{FF2B5EF4-FFF2-40B4-BE49-F238E27FC236}">
                  <a16:creationId xmlns:a16="http://schemas.microsoft.com/office/drawing/2014/main" id="{C6803C67-5F5E-4B6A-87DF-42EB3090E3E1}"/>
                </a:ext>
              </a:extLst>
            </p:cNvPr>
            <p:cNvSpPr/>
            <p:nvPr/>
          </p:nvSpPr>
          <p:spPr>
            <a:xfrm>
              <a:off x="2189684" y="2743470"/>
              <a:ext cx="1659486" cy="1659486"/>
            </a:xfrm>
            <a:prstGeom prst="ellipse">
              <a:avLst/>
            </a:prstGeom>
            <a:solidFill>
              <a:srgbClr val="E7E6E6">
                <a:lumMod val="50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0" name="Oval 28">
              <a:extLst>
                <a:ext uri="{FF2B5EF4-FFF2-40B4-BE49-F238E27FC236}">
                  <a16:creationId xmlns:a16="http://schemas.microsoft.com/office/drawing/2014/main" id="{DBE68139-0BCA-49BD-A962-4F0A46302D7A}"/>
                </a:ext>
              </a:extLst>
            </p:cNvPr>
            <p:cNvSpPr/>
            <p:nvPr/>
          </p:nvSpPr>
          <p:spPr>
            <a:xfrm>
              <a:off x="2480420" y="3034206"/>
              <a:ext cx="1078013" cy="1078013"/>
            </a:xfrm>
            <a:prstGeom prst="ellipse">
              <a:avLst/>
            </a:prstGeom>
            <a:solidFill>
              <a:srgbClr val="E7E6E6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32">
            <a:extLst>
              <a:ext uri="{FF2B5EF4-FFF2-40B4-BE49-F238E27FC236}">
                <a16:creationId xmlns:a16="http://schemas.microsoft.com/office/drawing/2014/main" id="{AD0160BC-2DB5-4C07-B6F9-4F697E98FDE4}"/>
              </a:ext>
            </a:extLst>
          </p:cNvPr>
          <p:cNvGrpSpPr/>
          <p:nvPr/>
        </p:nvGrpSpPr>
        <p:grpSpPr>
          <a:xfrm>
            <a:off x="2323899" y="3021961"/>
            <a:ext cx="261221" cy="261221"/>
            <a:chOff x="2189683" y="2436478"/>
            <a:chExt cx="1659486" cy="1659486"/>
          </a:xfrm>
        </p:grpSpPr>
        <p:sp>
          <p:nvSpPr>
            <p:cNvPr id="37" name="Oval 33">
              <a:extLst>
                <a:ext uri="{FF2B5EF4-FFF2-40B4-BE49-F238E27FC236}">
                  <a16:creationId xmlns:a16="http://schemas.microsoft.com/office/drawing/2014/main" id="{DF7271EA-B25C-459E-A4CF-EAD59F18C169}"/>
                </a:ext>
              </a:extLst>
            </p:cNvPr>
            <p:cNvSpPr/>
            <p:nvPr/>
          </p:nvSpPr>
          <p:spPr>
            <a:xfrm>
              <a:off x="2189683" y="2436478"/>
              <a:ext cx="1659486" cy="1659486"/>
            </a:xfrm>
            <a:prstGeom prst="ellipse">
              <a:avLst/>
            </a:prstGeom>
            <a:solidFill>
              <a:srgbClr val="E7E6E6">
                <a:lumMod val="50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8" name="Oval 34">
              <a:extLst>
                <a:ext uri="{FF2B5EF4-FFF2-40B4-BE49-F238E27FC236}">
                  <a16:creationId xmlns:a16="http://schemas.microsoft.com/office/drawing/2014/main" id="{B5C9129B-3FAB-4794-9E39-243B32CE5C0A}"/>
                </a:ext>
              </a:extLst>
            </p:cNvPr>
            <p:cNvSpPr/>
            <p:nvPr/>
          </p:nvSpPr>
          <p:spPr>
            <a:xfrm>
              <a:off x="2480419" y="2727214"/>
              <a:ext cx="1078013" cy="1078013"/>
            </a:xfrm>
            <a:prstGeom prst="ellipse">
              <a:avLst/>
            </a:prstGeom>
            <a:solidFill>
              <a:srgbClr val="E7E6E6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35">
            <a:extLst>
              <a:ext uri="{FF2B5EF4-FFF2-40B4-BE49-F238E27FC236}">
                <a16:creationId xmlns:a16="http://schemas.microsoft.com/office/drawing/2014/main" id="{EDB451DA-22F9-473E-AD78-4AA742A74066}"/>
              </a:ext>
            </a:extLst>
          </p:cNvPr>
          <p:cNvGrpSpPr/>
          <p:nvPr/>
        </p:nvGrpSpPr>
        <p:grpSpPr>
          <a:xfrm>
            <a:off x="2323899" y="4492784"/>
            <a:ext cx="261221" cy="261221"/>
            <a:chOff x="2189683" y="2436478"/>
            <a:chExt cx="1659486" cy="1659486"/>
          </a:xfrm>
        </p:grpSpPr>
        <p:sp>
          <p:nvSpPr>
            <p:cNvPr id="35" name="Oval 36">
              <a:extLst>
                <a:ext uri="{FF2B5EF4-FFF2-40B4-BE49-F238E27FC236}">
                  <a16:creationId xmlns:a16="http://schemas.microsoft.com/office/drawing/2014/main" id="{761ABF6F-340F-4784-813B-C7AB48540E94}"/>
                </a:ext>
              </a:extLst>
            </p:cNvPr>
            <p:cNvSpPr/>
            <p:nvPr/>
          </p:nvSpPr>
          <p:spPr>
            <a:xfrm>
              <a:off x="2189683" y="2436478"/>
              <a:ext cx="1659486" cy="1659486"/>
            </a:xfrm>
            <a:prstGeom prst="ellipse">
              <a:avLst/>
            </a:prstGeom>
            <a:solidFill>
              <a:srgbClr val="E7E6E6">
                <a:lumMod val="50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6" name="Oval 37">
              <a:extLst>
                <a:ext uri="{FF2B5EF4-FFF2-40B4-BE49-F238E27FC236}">
                  <a16:creationId xmlns:a16="http://schemas.microsoft.com/office/drawing/2014/main" id="{2D9B3909-E3CE-41FC-A591-B47F54999BC1}"/>
                </a:ext>
              </a:extLst>
            </p:cNvPr>
            <p:cNvSpPr/>
            <p:nvPr/>
          </p:nvSpPr>
          <p:spPr>
            <a:xfrm>
              <a:off x="2480419" y="2727214"/>
              <a:ext cx="1078013" cy="1078013"/>
            </a:xfrm>
            <a:prstGeom prst="ellipse">
              <a:avLst/>
            </a:prstGeom>
            <a:solidFill>
              <a:srgbClr val="E7E6E6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2" name="Straight Connector 39">
            <a:extLst>
              <a:ext uri="{FF2B5EF4-FFF2-40B4-BE49-F238E27FC236}">
                <a16:creationId xmlns:a16="http://schemas.microsoft.com/office/drawing/2014/main" id="{4CB4BD77-D304-4B54-821B-88413BDFF12F}"/>
              </a:ext>
            </a:extLst>
          </p:cNvPr>
          <p:cNvCxnSpPr>
            <a:stCxn id="37" idx="0"/>
            <a:endCxn id="39" idx="4"/>
          </p:cNvCxnSpPr>
          <p:nvPr/>
        </p:nvCxnSpPr>
        <p:spPr>
          <a:xfrm flipV="1">
            <a:off x="2454510" y="1860682"/>
            <a:ext cx="0" cy="1161279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23" name="Straight Connector 42">
            <a:extLst>
              <a:ext uri="{FF2B5EF4-FFF2-40B4-BE49-F238E27FC236}">
                <a16:creationId xmlns:a16="http://schemas.microsoft.com/office/drawing/2014/main" id="{BA84D1F4-1D74-4272-941A-051F00DA8498}"/>
              </a:ext>
            </a:extLst>
          </p:cNvPr>
          <p:cNvCxnSpPr>
            <a:stCxn id="37" idx="4"/>
            <a:endCxn id="35" idx="0"/>
          </p:cNvCxnSpPr>
          <p:nvPr/>
        </p:nvCxnSpPr>
        <p:spPr>
          <a:xfrm>
            <a:off x="2454510" y="3283181"/>
            <a:ext cx="0" cy="1209603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24" name="Straight Connector 44">
            <a:extLst>
              <a:ext uri="{FF2B5EF4-FFF2-40B4-BE49-F238E27FC236}">
                <a16:creationId xmlns:a16="http://schemas.microsoft.com/office/drawing/2014/main" id="{F2DAC96F-0CD3-4197-B43B-014904E2C20A}"/>
              </a:ext>
            </a:extLst>
          </p:cNvPr>
          <p:cNvCxnSpPr>
            <a:stCxn id="39" idx="4"/>
          </p:cNvCxnSpPr>
          <p:nvPr/>
        </p:nvCxnSpPr>
        <p:spPr>
          <a:xfrm>
            <a:off x="2454510" y="1860682"/>
            <a:ext cx="0" cy="305187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25" name="Straight Connector 45">
            <a:extLst>
              <a:ext uri="{FF2B5EF4-FFF2-40B4-BE49-F238E27FC236}">
                <a16:creationId xmlns:a16="http://schemas.microsoft.com/office/drawing/2014/main" id="{9ABF04CA-53C0-421D-80BE-2BA49A0C2BE6}"/>
              </a:ext>
            </a:extLst>
          </p:cNvPr>
          <p:cNvCxnSpPr/>
          <p:nvPr/>
        </p:nvCxnSpPr>
        <p:spPr>
          <a:xfrm>
            <a:off x="2454510" y="3283181"/>
            <a:ext cx="0" cy="305187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26" name="Straight Connector 89">
            <a:extLst>
              <a:ext uri="{FF2B5EF4-FFF2-40B4-BE49-F238E27FC236}">
                <a16:creationId xmlns:a16="http://schemas.microsoft.com/office/drawing/2014/main" id="{1DD78FC5-9DB3-4668-AD8E-3ADE71D3740E}"/>
              </a:ext>
            </a:extLst>
          </p:cNvPr>
          <p:cNvCxnSpPr>
            <a:cxnSpLocks/>
            <a:endCxn id="34" idx="4"/>
          </p:cNvCxnSpPr>
          <p:nvPr/>
        </p:nvCxnSpPr>
        <p:spPr>
          <a:xfrm>
            <a:off x="2454510" y="4727004"/>
            <a:ext cx="0" cy="1321449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27" name="Straight Connector 90">
            <a:extLst>
              <a:ext uri="{FF2B5EF4-FFF2-40B4-BE49-F238E27FC236}">
                <a16:creationId xmlns:a16="http://schemas.microsoft.com/office/drawing/2014/main" id="{FEF3F7DE-6067-4786-A37E-2D3B18B7C418}"/>
              </a:ext>
            </a:extLst>
          </p:cNvPr>
          <p:cNvCxnSpPr/>
          <p:nvPr/>
        </p:nvCxnSpPr>
        <p:spPr>
          <a:xfrm>
            <a:off x="2454510" y="4727004"/>
            <a:ext cx="0" cy="305187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7694E68-5066-4820-B09D-FDC25E105E72}"/>
              </a:ext>
            </a:extLst>
          </p:cNvPr>
          <p:cNvSpPr txBox="1"/>
          <p:nvPr/>
        </p:nvSpPr>
        <p:spPr>
          <a:xfrm>
            <a:off x="626815" y="156176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Chemotherapy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49B0E9-59E3-4BA1-8F5C-E2A3A34CF357}"/>
              </a:ext>
            </a:extLst>
          </p:cNvPr>
          <p:cNvSpPr txBox="1"/>
          <p:nvPr/>
        </p:nvSpPr>
        <p:spPr>
          <a:xfrm>
            <a:off x="626815" y="2946399"/>
            <a:ext cx="1568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TP53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SubNetwork</a:t>
            </a:r>
            <a:endParaRPr kumimoji="0" lang="id-ID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CB6B09-D447-49F9-8FF3-B28A84AC84FA}"/>
              </a:ext>
            </a:extLst>
          </p:cNvPr>
          <p:cNvSpPr txBox="1"/>
          <p:nvPr/>
        </p:nvSpPr>
        <p:spPr>
          <a:xfrm>
            <a:off x="626815" y="4417487"/>
            <a:ext cx="13136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External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Validation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1" name="Group 29">
            <a:extLst>
              <a:ext uri="{FF2B5EF4-FFF2-40B4-BE49-F238E27FC236}">
                <a16:creationId xmlns:a16="http://schemas.microsoft.com/office/drawing/2014/main" id="{47E9E40D-13F5-41DD-98FE-401DA1B48770}"/>
              </a:ext>
            </a:extLst>
          </p:cNvPr>
          <p:cNvGrpSpPr/>
          <p:nvPr/>
        </p:nvGrpSpPr>
        <p:grpSpPr>
          <a:xfrm>
            <a:off x="2323899" y="5832997"/>
            <a:ext cx="261221" cy="261221"/>
            <a:chOff x="2189684" y="2743470"/>
            <a:chExt cx="1659486" cy="1659486"/>
          </a:xfrm>
        </p:grpSpPr>
        <p:sp>
          <p:nvSpPr>
            <p:cNvPr id="33" name="Oval 27">
              <a:extLst>
                <a:ext uri="{FF2B5EF4-FFF2-40B4-BE49-F238E27FC236}">
                  <a16:creationId xmlns:a16="http://schemas.microsoft.com/office/drawing/2014/main" id="{C622EB54-A851-400C-A6DF-A7490B4D50EC}"/>
                </a:ext>
              </a:extLst>
            </p:cNvPr>
            <p:cNvSpPr/>
            <p:nvPr/>
          </p:nvSpPr>
          <p:spPr>
            <a:xfrm>
              <a:off x="2189684" y="2743470"/>
              <a:ext cx="1659486" cy="1659486"/>
            </a:xfrm>
            <a:prstGeom prst="ellipse">
              <a:avLst/>
            </a:prstGeom>
            <a:solidFill>
              <a:srgbClr val="E7E6E6">
                <a:lumMod val="50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4" name="Oval 28">
              <a:extLst>
                <a:ext uri="{FF2B5EF4-FFF2-40B4-BE49-F238E27FC236}">
                  <a16:creationId xmlns:a16="http://schemas.microsoft.com/office/drawing/2014/main" id="{372B6BF6-50DE-497F-B0DD-0DF6D9B6E6D5}"/>
                </a:ext>
              </a:extLst>
            </p:cNvPr>
            <p:cNvSpPr/>
            <p:nvPr/>
          </p:nvSpPr>
          <p:spPr>
            <a:xfrm>
              <a:off x="2480420" y="3034206"/>
              <a:ext cx="1078013" cy="1078013"/>
            </a:xfrm>
            <a:prstGeom prst="ellipse">
              <a:avLst/>
            </a:prstGeom>
            <a:solidFill>
              <a:srgbClr val="E7E6E6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B88A539-B30E-4375-B3CA-2320023D8B78}"/>
              </a:ext>
            </a:extLst>
          </p:cNvPr>
          <p:cNvSpPr txBox="1"/>
          <p:nvPr/>
        </p:nvSpPr>
        <p:spPr>
          <a:xfrm>
            <a:off x="626815" y="5751794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Cytotoxicity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6E8CD4-4955-4929-AEB9-69D544BBC2D9}"/>
              </a:ext>
            </a:extLst>
          </p:cNvPr>
          <p:cNvSpPr txBox="1"/>
          <p:nvPr/>
        </p:nvSpPr>
        <p:spPr>
          <a:xfrm>
            <a:off x="2812332" y="1561764"/>
            <a:ext cx="5062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Single biomarker for chemotherapy agent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Synthetic approach exploiting genetic interaction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36A653-947E-404E-9C77-1567C212475D}"/>
              </a:ext>
            </a:extLst>
          </p:cNvPr>
          <p:cNvSpPr txBox="1"/>
          <p:nvPr/>
        </p:nvSpPr>
        <p:spPr>
          <a:xfrm>
            <a:off x="2812332" y="3021238"/>
            <a:ext cx="2695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Cell cycle related Genes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SYNE2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GOLGA 8M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F6ADD1-B85A-464E-B44B-B34560B2BAD3}"/>
              </a:ext>
            </a:extLst>
          </p:cNvPr>
          <p:cNvSpPr txBox="1"/>
          <p:nvPr/>
        </p:nvSpPr>
        <p:spPr>
          <a:xfrm>
            <a:off x="2812331" y="4464398"/>
            <a:ext cx="207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Prognostic Effect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3B8FDF-FCF1-42EE-9015-DE7560462989}"/>
              </a:ext>
            </a:extLst>
          </p:cNvPr>
          <p:cNvSpPr txBox="1"/>
          <p:nvPr/>
        </p:nvSpPr>
        <p:spPr>
          <a:xfrm>
            <a:off x="2812331" y="5832997"/>
            <a:ext cx="4050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 scoring system of the Cytotoxic drug</a:t>
            </a:r>
          </a:p>
        </p:txBody>
      </p:sp>
    </p:spTree>
    <p:extLst>
      <p:ext uri="{BB962C8B-B14F-4D97-AF65-F5344CB8AC3E}">
        <p14:creationId xmlns:p14="http://schemas.microsoft.com/office/powerpoint/2010/main" val="37273083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4475" y="1284339"/>
            <a:ext cx="6737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Liberation Sans" panose="020B0604020202020204" pitchFamily="34" charset="0"/>
                <a:cs typeface="Liberation Sans" panose="020B0604020202020204" pitchFamily="34" charset="0"/>
              </a:rPr>
              <a:t>CONCLUSION</a:t>
            </a:r>
            <a:endParaRPr kumimoji="0" lang="id-ID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ontserrat Light" panose="00000400000000000000" pitchFamily="50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467469" y="3022687"/>
            <a:ext cx="11257062" cy="1717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We inferred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synthetic cytotoxic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gene pairs which lead to increase the cytotoxicity of chemotherapy agents, Paclitaxel,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when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E640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the functions of two genes are destroyed simultaneously</a:t>
            </a:r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A1DD87B-A883-4E62-817B-070B1A572908}"/>
              </a:ext>
            </a:extLst>
          </p:cNvPr>
          <p:cNvGrpSpPr/>
          <p:nvPr/>
        </p:nvGrpSpPr>
        <p:grpSpPr>
          <a:xfrm>
            <a:off x="3023858" y="4424088"/>
            <a:ext cx="5471084" cy="1892088"/>
            <a:chOff x="180380" y="5512413"/>
            <a:chExt cx="4694423" cy="1623492"/>
          </a:xfrm>
        </p:grpSpPr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31EF7B2F-D1A2-46F0-8413-F06C970D00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615" y="5512413"/>
              <a:ext cx="488197" cy="490206"/>
            </a:xfrm>
            <a:custGeom>
              <a:avLst/>
              <a:gdLst>
                <a:gd name="T0" fmla="*/ 48626 w 238"/>
                <a:gd name="T1" fmla="*/ 343407 h 238"/>
                <a:gd name="T2" fmla="*/ 43763 w 238"/>
                <a:gd name="T3" fmla="*/ 338524 h 238"/>
                <a:gd name="T4" fmla="*/ 43763 w 238"/>
                <a:gd name="T5" fmla="*/ 177400 h 238"/>
                <a:gd name="T6" fmla="*/ 176673 w 238"/>
                <a:gd name="T7" fmla="*/ 43943 h 238"/>
                <a:gd name="T8" fmla="*/ 337137 w 238"/>
                <a:gd name="T9" fmla="*/ 43943 h 238"/>
                <a:gd name="T10" fmla="*/ 342000 w 238"/>
                <a:gd name="T11" fmla="*/ 48826 h 238"/>
                <a:gd name="T12" fmla="*/ 342000 w 238"/>
                <a:gd name="T13" fmla="*/ 209950 h 238"/>
                <a:gd name="T14" fmla="*/ 209090 w 238"/>
                <a:gd name="T15" fmla="*/ 343407 h 238"/>
                <a:gd name="T16" fmla="*/ 48626 w 238"/>
                <a:gd name="T17" fmla="*/ 343407 h 238"/>
                <a:gd name="T18" fmla="*/ 247991 w 238"/>
                <a:gd name="T19" fmla="*/ 249011 h 238"/>
                <a:gd name="T20" fmla="*/ 137773 w 238"/>
                <a:gd name="T21" fmla="*/ 138339 h 238"/>
                <a:gd name="T22" fmla="*/ 71318 w 238"/>
                <a:gd name="T23" fmla="*/ 205068 h 238"/>
                <a:gd name="T24" fmla="*/ 71318 w 238"/>
                <a:gd name="T25" fmla="*/ 310857 h 238"/>
                <a:gd name="T26" fmla="*/ 76180 w 238"/>
                <a:gd name="T27" fmla="*/ 315739 h 238"/>
                <a:gd name="T28" fmla="*/ 181536 w 238"/>
                <a:gd name="T29" fmla="*/ 315739 h 238"/>
                <a:gd name="T30" fmla="*/ 247991 w 238"/>
                <a:gd name="T31" fmla="*/ 249011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8" h="238">
                  <a:moveTo>
                    <a:pt x="30" y="211"/>
                  </a:moveTo>
                  <a:cubicBezTo>
                    <a:pt x="27" y="208"/>
                    <a:pt x="27" y="208"/>
                    <a:pt x="27" y="208"/>
                  </a:cubicBezTo>
                  <a:cubicBezTo>
                    <a:pt x="0" y="181"/>
                    <a:pt x="0" y="136"/>
                    <a:pt x="27" y="109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36" y="0"/>
                    <a:pt x="181" y="0"/>
                    <a:pt x="208" y="27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38" y="57"/>
                    <a:pt x="238" y="102"/>
                    <a:pt x="211" y="129"/>
                  </a:cubicBezTo>
                  <a:cubicBezTo>
                    <a:pt x="129" y="211"/>
                    <a:pt x="129" y="211"/>
                    <a:pt x="129" y="211"/>
                  </a:cubicBezTo>
                  <a:cubicBezTo>
                    <a:pt x="102" y="238"/>
                    <a:pt x="57" y="238"/>
                    <a:pt x="30" y="211"/>
                  </a:cubicBezTo>
                  <a:moveTo>
                    <a:pt x="153" y="153"/>
                  </a:moveTo>
                  <a:cubicBezTo>
                    <a:pt x="85" y="85"/>
                    <a:pt x="85" y="85"/>
                    <a:pt x="85" y="85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26" y="144"/>
                    <a:pt x="26" y="173"/>
                    <a:pt x="44" y="191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65" y="212"/>
                    <a:pt x="94" y="212"/>
                    <a:pt x="112" y="194"/>
                  </a:cubicBezTo>
                  <a:lnTo>
                    <a:pt x="153" y="1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모서리가 둥근 직사각형 2">
              <a:extLst>
                <a:ext uri="{FF2B5EF4-FFF2-40B4-BE49-F238E27FC236}">
                  <a16:creationId xmlns:a16="http://schemas.microsoft.com/office/drawing/2014/main" id="{6435A03E-D6BC-4544-BD47-14D6A876111B}"/>
                </a:ext>
              </a:extLst>
            </p:cNvPr>
            <p:cNvSpPr/>
            <p:nvPr/>
          </p:nvSpPr>
          <p:spPr>
            <a:xfrm>
              <a:off x="180380" y="6672279"/>
              <a:ext cx="1037924" cy="463626"/>
            </a:xfrm>
            <a:prstGeom prst="round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모서리가 둥근 직사각형 19">
              <a:extLst>
                <a:ext uri="{FF2B5EF4-FFF2-40B4-BE49-F238E27FC236}">
                  <a16:creationId xmlns:a16="http://schemas.microsoft.com/office/drawing/2014/main" id="{1B944469-CAAB-4803-BF27-F957B290E27B}"/>
                </a:ext>
              </a:extLst>
            </p:cNvPr>
            <p:cNvSpPr/>
            <p:nvPr/>
          </p:nvSpPr>
          <p:spPr>
            <a:xfrm>
              <a:off x="258021" y="6738713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모서리가 둥근 직사각형 20">
              <a:extLst>
                <a:ext uri="{FF2B5EF4-FFF2-40B4-BE49-F238E27FC236}">
                  <a16:creationId xmlns:a16="http://schemas.microsoft.com/office/drawing/2014/main" id="{BFF24A1F-48CF-46DA-91B5-1D500FBBDDBB}"/>
                </a:ext>
              </a:extLst>
            </p:cNvPr>
            <p:cNvSpPr/>
            <p:nvPr/>
          </p:nvSpPr>
          <p:spPr>
            <a:xfrm>
              <a:off x="729714" y="6734272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6BE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BEC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FB9A2A1-C149-4522-AB62-A6266BCB99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4448" y="5512413"/>
              <a:ext cx="488197" cy="490206"/>
            </a:xfrm>
            <a:custGeom>
              <a:avLst/>
              <a:gdLst>
                <a:gd name="T0" fmla="*/ 48626 w 238"/>
                <a:gd name="T1" fmla="*/ 343407 h 238"/>
                <a:gd name="T2" fmla="*/ 43763 w 238"/>
                <a:gd name="T3" fmla="*/ 338524 h 238"/>
                <a:gd name="T4" fmla="*/ 43763 w 238"/>
                <a:gd name="T5" fmla="*/ 177400 h 238"/>
                <a:gd name="T6" fmla="*/ 176673 w 238"/>
                <a:gd name="T7" fmla="*/ 43943 h 238"/>
                <a:gd name="T8" fmla="*/ 337137 w 238"/>
                <a:gd name="T9" fmla="*/ 43943 h 238"/>
                <a:gd name="T10" fmla="*/ 342000 w 238"/>
                <a:gd name="T11" fmla="*/ 48826 h 238"/>
                <a:gd name="T12" fmla="*/ 342000 w 238"/>
                <a:gd name="T13" fmla="*/ 209950 h 238"/>
                <a:gd name="T14" fmla="*/ 209090 w 238"/>
                <a:gd name="T15" fmla="*/ 343407 h 238"/>
                <a:gd name="T16" fmla="*/ 48626 w 238"/>
                <a:gd name="T17" fmla="*/ 343407 h 238"/>
                <a:gd name="T18" fmla="*/ 247991 w 238"/>
                <a:gd name="T19" fmla="*/ 249011 h 238"/>
                <a:gd name="T20" fmla="*/ 137773 w 238"/>
                <a:gd name="T21" fmla="*/ 138339 h 238"/>
                <a:gd name="T22" fmla="*/ 71318 w 238"/>
                <a:gd name="T23" fmla="*/ 205068 h 238"/>
                <a:gd name="T24" fmla="*/ 71318 w 238"/>
                <a:gd name="T25" fmla="*/ 310857 h 238"/>
                <a:gd name="T26" fmla="*/ 76180 w 238"/>
                <a:gd name="T27" fmla="*/ 315739 h 238"/>
                <a:gd name="T28" fmla="*/ 181536 w 238"/>
                <a:gd name="T29" fmla="*/ 315739 h 238"/>
                <a:gd name="T30" fmla="*/ 247991 w 238"/>
                <a:gd name="T31" fmla="*/ 249011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8" h="238">
                  <a:moveTo>
                    <a:pt x="30" y="211"/>
                  </a:moveTo>
                  <a:cubicBezTo>
                    <a:pt x="27" y="208"/>
                    <a:pt x="27" y="208"/>
                    <a:pt x="27" y="208"/>
                  </a:cubicBezTo>
                  <a:cubicBezTo>
                    <a:pt x="0" y="181"/>
                    <a:pt x="0" y="136"/>
                    <a:pt x="27" y="109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36" y="0"/>
                    <a:pt x="181" y="0"/>
                    <a:pt x="208" y="27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38" y="57"/>
                    <a:pt x="238" y="102"/>
                    <a:pt x="211" y="129"/>
                  </a:cubicBezTo>
                  <a:cubicBezTo>
                    <a:pt x="129" y="211"/>
                    <a:pt x="129" y="211"/>
                    <a:pt x="129" y="211"/>
                  </a:cubicBezTo>
                  <a:cubicBezTo>
                    <a:pt x="102" y="238"/>
                    <a:pt x="57" y="238"/>
                    <a:pt x="30" y="211"/>
                  </a:cubicBezTo>
                  <a:moveTo>
                    <a:pt x="153" y="153"/>
                  </a:moveTo>
                  <a:cubicBezTo>
                    <a:pt x="85" y="85"/>
                    <a:pt x="85" y="85"/>
                    <a:pt x="85" y="85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26" y="144"/>
                    <a:pt x="26" y="173"/>
                    <a:pt x="44" y="191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65" y="212"/>
                    <a:pt x="94" y="212"/>
                    <a:pt x="112" y="194"/>
                  </a:cubicBezTo>
                  <a:lnTo>
                    <a:pt x="153" y="1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모서리가 둥근 직사각형 25">
              <a:extLst>
                <a:ext uri="{FF2B5EF4-FFF2-40B4-BE49-F238E27FC236}">
                  <a16:creationId xmlns:a16="http://schemas.microsoft.com/office/drawing/2014/main" id="{1E885815-9746-4FF9-8B1F-711C9BE1E839}"/>
                </a:ext>
              </a:extLst>
            </p:cNvPr>
            <p:cNvSpPr/>
            <p:nvPr/>
          </p:nvSpPr>
          <p:spPr>
            <a:xfrm>
              <a:off x="1399213" y="6672279"/>
              <a:ext cx="1037924" cy="463626"/>
            </a:xfrm>
            <a:prstGeom prst="round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모서리가 둥근 직사각형 26">
              <a:extLst>
                <a:ext uri="{FF2B5EF4-FFF2-40B4-BE49-F238E27FC236}">
                  <a16:creationId xmlns:a16="http://schemas.microsoft.com/office/drawing/2014/main" id="{7D247E30-F3A6-4C2C-B29D-5ED0255FFBA0}"/>
                </a:ext>
              </a:extLst>
            </p:cNvPr>
            <p:cNvSpPr/>
            <p:nvPr/>
          </p:nvSpPr>
          <p:spPr>
            <a:xfrm>
              <a:off x="1476854" y="6738713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모서리가 둥근 직사각형 27">
              <a:extLst>
                <a:ext uri="{FF2B5EF4-FFF2-40B4-BE49-F238E27FC236}">
                  <a16:creationId xmlns:a16="http://schemas.microsoft.com/office/drawing/2014/main" id="{662FEEFA-D28E-486A-936A-D718046691EC}"/>
                </a:ext>
              </a:extLst>
            </p:cNvPr>
            <p:cNvSpPr/>
            <p:nvPr/>
          </p:nvSpPr>
          <p:spPr>
            <a:xfrm>
              <a:off x="1948547" y="6734272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6BE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BEC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3625D3A-331E-4DEC-A867-D104B3A25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3281" y="5512413"/>
              <a:ext cx="488197" cy="490206"/>
            </a:xfrm>
            <a:custGeom>
              <a:avLst/>
              <a:gdLst>
                <a:gd name="T0" fmla="*/ 48626 w 238"/>
                <a:gd name="T1" fmla="*/ 343407 h 238"/>
                <a:gd name="T2" fmla="*/ 43763 w 238"/>
                <a:gd name="T3" fmla="*/ 338524 h 238"/>
                <a:gd name="T4" fmla="*/ 43763 w 238"/>
                <a:gd name="T5" fmla="*/ 177400 h 238"/>
                <a:gd name="T6" fmla="*/ 176673 w 238"/>
                <a:gd name="T7" fmla="*/ 43943 h 238"/>
                <a:gd name="T8" fmla="*/ 337137 w 238"/>
                <a:gd name="T9" fmla="*/ 43943 h 238"/>
                <a:gd name="T10" fmla="*/ 342000 w 238"/>
                <a:gd name="T11" fmla="*/ 48826 h 238"/>
                <a:gd name="T12" fmla="*/ 342000 w 238"/>
                <a:gd name="T13" fmla="*/ 209950 h 238"/>
                <a:gd name="T14" fmla="*/ 209090 w 238"/>
                <a:gd name="T15" fmla="*/ 343407 h 238"/>
                <a:gd name="T16" fmla="*/ 48626 w 238"/>
                <a:gd name="T17" fmla="*/ 343407 h 238"/>
                <a:gd name="T18" fmla="*/ 247991 w 238"/>
                <a:gd name="T19" fmla="*/ 249011 h 238"/>
                <a:gd name="T20" fmla="*/ 137773 w 238"/>
                <a:gd name="T21" fmla="*/ 138339 h 238"/>
                <a:gd name="T22" fmla="*/ 71318 w 238"/>
                <a:gd name="T23" fmla="*/ 205068 h 238"/>
                <a:gd name="T24" fmla="*/ 71318 w 238"/>
                <a:gd name="T25" fmla="*/ 310857 h 238"/>
                <a:gd name="T26" fmla="*/ 76180 w 238"/>
                <a:gd name="T27" fmla="*/ 315739 h 238"/>
                <a:gd name="T28" fmla="*/ 181536 w 238"/>
                <a:gd name="T29" fmla="*/ 315739 h 238"/>
                <a:gd name="T30" fmla="*/ 247991 w 238"/>
                <a:gd name="T31" fmla="*/ 249011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8" h="238">
                  <a:moveTo>
                    <a:pt x="30" y="211"/>
                  </a:moveTo>
                  <a:cubicBezTo>
                    <a:pt x="27" y="208"/>
                    <a:pt x="27" y="208"/>
                    <a:pt x="27" y="208"/>
                  </a:cubicBezTo>
                  <a:cubicBezTo>
                    <a:pt x="0" y="181"/>
                    <a:pt x="0" y="136"/>
                    <a:pt x="27" y="109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36" y="0"/>
                    <a:pt x="181" y="0"/>
                    <a:pt x="208" y="27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38" y="57"/>
                    <a:pt x="238" y="102"/>
                    <a:pt x="211" y="129"/>
                  </a:cubicBezTo>
                  <a:cubicBezTo>
                    <a:pt x="129" y="211"/>
                    <a:pt x="129" y="211"/>
                    <a:pt x="129" y="211"/>
                  </a:cubicBezTo>
                  <a:cubicBezTo>
                    <a:pt x="102" y="238"/>
                    <a:pt x="57" y="238"/>
                    <a:pt x="30" y="211"/>
                  </a:cubicBezTo>
                  <a:moveTo>
                    <a:pt x="153" y="153"/>
                  </a:moveTo>
                  <a:cubicBezTo>
                    <a:pt x="85" y="85"/>
                    <a:pt x="85" y="85"/>
                    <a:pt x="85" y="85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26" y="144"/>
                    <a:pt x="26" y="173"/>
                    <a:pt x="44" y="191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65" y="212"/>
                    <a:pt x="94" y="212"/>
                    <a:pt x="112" y="194"/>
                  </a:cubicBezTo>
                  <a:lnTo>
                    <a:pt x="153" y="1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모서리가 둥근 직사각형 29">
              <a:extLst>
                <a:ext uri="{FF2B5EF4-FFF2-40B4-BE49-F238E27FC236}">
                  <a16:creationId xmlns:a16="http://schemas.microsoft.com/office/drawing/2014/main" id="{0CE897B4-5F4A-4302-8DEE-41EF5C840C2C}"/>
                </a:ext>
              </a:extLst>
            </p:cNvPr>
            <p:cNvSpPr/>
            <p:nvPr/>
          </p:nvSpPr>
          <p:spPr>
            <a:xfrm>
              <a:off x="2618046" y="6672279"/>
              <a:ext cx="1037924" cy="463626"/>
            </a:xfrm>
            <a:prstGeom prst="round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모서리가 둥근 직사각형 30">
              <a:extLst>
                <a:ext uri="{FF2B5EF4-FFF2-40B4-BE49-F238E27FC236}">
                  <a16:creationId xmlns:a16="http://schemas.microsoft.com/office/drawing/2014/main" id="{50DA4FAB-4C1F-4708-B89D-0DCFD98BDDAA}"/>
                </a:ext>
              </a:extLst>
            </p:cNvPr>
            <p:cNvSpPr/>
            <p:nvPr/>
          </p:nvSpPr>
          <p:spPr>
            <a:xfrm>
              <a:off x="2695687" y="6738713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모서리가 둥근 직사각형 31">
              <a:extLst>
                <a:ext uri="{FF2B5EF4-FFF2-40B4-BE49-F238E27FC236}">
                  <a16:creationId xmlns:a16="http://schemas.microsoft.com/office/drawing/2014/main" id="{81A5286C-F81F-491C-9036-0A3CDBC4B9A2}"/>
                </a:ext>
              </a:extLst>
            </p:cNvPr>
            <p:cNvSpPr/>
            <p:nvPr/>
          </p:nvSpPr>
          <p:spPr>
            <a:xfrm>
              <a:off x="3167380" y="6734272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6BE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BEC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FD390B1-C04D-4AB8-A913-D6714D5109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2114" y="5512413"/>
              <a:ext cx="488197" cy="490206"/>
            </a:xfrm>
            <a:custGeom>
              <a:avLst/>
              <a:gdLst>
                <a:gd name="T0" fmla="*/ 48626 w 238"/>
                <a:gd name="T1" fmla="*/ 343407 h 238"/>
                <a:gd name="T2" fmla="*/ 43763 w 238"/>
                <a:gd name="T3" fmla="*/ 338524 h 238"/>
                <a:gd name="T4" fmla="*/ 43763 w 238"/>
                <a:gd name="T5" fmla="*/ 177400 h 238"/>
                <a:gd name="T6" fmla="*/ 176673 w 238"/>
                <a:gd name="T7" fmla="*/ 43943 h 238"/>
                <a:gd name="T8" fmla="*/ 337137 w 238"/>
                <a:gd name="T9" fmla="*/ 43943 h 238"/>
                <a:gd name="T10" fmla="*/ 342000 w 238"/>
                <a:gd name="T11" fmla="*/ 48826 h 238"/>
                <a:gd name="T12" fmla="*/ 342000 w 238"/>
                <a:gd name="T13" fmla="*/ 209950 h 238"/>
                <a:gd name="T14" fmla="*/ 209090 w 238"/>
                <a:gd name="T15" fmla="*/ 343407 h 238"/>
                <a:gd name="T16" fmla="*/ 48626 w 238"/>
                <a:gd name="T17" fmla="*/ 343407 h 238"/>
                <a:gd name="T18" fmla="*/ 247991 w 238"/>
                <a:gd name="T19" fmla="*/ 249011 h 238"/>
                <a:gd name="T20" fmla="*/ 137773 w 238"/>
                <a:gd name="T21" fmla="*/ 138339 h 238"/>
                <a:gd name="T22" fmla="*/ 71318 w 238"/>
                <a:gd name="T23" fmla="*/ 205068 h 238"/>
                <a:gd name="T24" fmla="*/ 71318 w 238"/>
                <a:gd name="T25" fmla="*/ 310857 h 238"/>
                <a:gd name="T26" fmla="*/ 76180 w 238"/>
                <a:gd name="T27" fmla="*/ 315739 h 238"/>
                <a:gd name="T28" fmla="*/ 181536 w 238"/>
                <a:gd name="T29" fmla="*/ 315739 h 238"/>
                <a:gd name="T30" fmla="*/ 247991 w 238"/>
                <a:gd name="T31" fmla="*/ 249011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8" h="238">
                  <a:moveTo>
                    <a:pt x="30" y="211"/>
                  </a:moveTo>
                  <a:cubicBezTo>
                    <a:pt x="27" y="208"/>
                    <a:pt x="27" y="208"/>
                    <a:pt x="27" y="208"/>
                  </a:cubicBezTo>
                  <a:cubicBezTo>
                    <a:pt x="0" y="181"/>
                    <a:pt x="0" y="136"/>
                    <a:pt x="27" y="109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36" y="0"/>
                    <a:pt x="181" y="0"/>
                    <a:pt x="208" y="27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38" y="57"/>
                    <a:pt x="238" y="102"/>
                    <a:pt x="211" y="129"/>
                  </a:cubicBezTo>
                  <a:cubicBezTo>
                    <a:pt x="129" y="211"/>
                    <a:pt x="129" y="211"/>
                    <a:pt x="129" y="211"/>
                  </a:cubicBezTo>
                  <a:cubicBezTo>
                    <a:pt x="102" y="238"/>
                    <a:pt x="57" y="238"/>
                    <a:pt x="30" y="211"/>
                  </a:cubicBezTo>
                  <a:moveTo>
                    <a:pt x="153" y="153"/>
                  </a:moveTo>
                  <a:cubicBezTo>
                    <a:pt x="85" y="85"/>
                    <a:pt x="85" y="85"/>
                    <a:pt x="85" y="85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26" y="144"/>
                    <a:pt x="26" y="173"/>
                    <a:pt x="44" y="191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65" y="212"/>
                    <a:pt x="94" y="212"/>
                    <a:pt x="112" y="194"/>
                  </a:cubicBezTo>
                  <a:lnTo>
                    <a:pt x="153" y="1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모서리가 둥근 직사각형 33">
              <a:extLst>
                <a:ext uri="{FF2B5EF4-FFF2-40B4-BE49-F238E27FC236}">
                  <a16:creationId xmlns:a16="http://schemas.microsoft.com/office/drawing/2014/main" id="{0E5E5798-3DF1-4450-BED2-82B157C2B50F}"/>
                </a:ext>
              </a:extLst>
            </p:cNvPr>
            <p:cNvSpPr/>
            <p:nvPr/>
          </p:nvSpPr>
          <p:spPr>
            <a:xfrm>
              <a:off x="3836879" y="6672279"/>
              <a:ext cx="1037924" cy="463626"/>
            </a:xfrm>
            <a:prstGeom prst="round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모서리가 둥근 직사각형 34">
              <a:extLst>
                <a:ext uri="{FF2B5EF4-FFF2-40B4-BE49-F238E27FC236}">
                  <a16:creationId xmlns:a16="http://schemas.microsoft.com/office/drawing/2014/main" id="{508F7EBE-C757-491C-8BC9-B9D48E8AB2AC}"/>
                </a:ext>
              </a:extLst>
            </p:cNvPr>
            <p:cNvSpPr/>
            <p:nvPr/>
          </p:nvSpPr>
          <p:spPr>
            <a:xfrm>
              <a:off x="3914520" y="6738713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모서리가 둥근 직사각형 35">
              <a:extLst>
                <a:ext uri="{FF2B5EF4-FFF2-40B4-BE49-F238E27FC236}">
                  <a16:creationId xmlns:a16="http://schemas.microsoft.com/office/drawing/2014/main" id="{E1A05A9F-913E-49BF-AAA4-C89635D3CD26}"/>
                </a:ext>
              </a:extLst>
            </p:cNvPr>
            <p:cNvSpPr/>
            <p:nvPr/>
          </p:nvSpPr>
          <p:spPr>
            <a:xfrm>
              <a:off x="4386213" y="6734272"/>
              <a:ext cx="403070" cy="330628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6BE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BEC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Freeform 105">
              <a:extLst>
                <a:ext uri="{FF2B5EF4-FFF2-40B4-BE49-F238E27FC236}">
                  <a16:creationId xmlns:a16="http://schemas.microsoft.com/office/drawing/2014/main" id="{CB74A09D-9A53-4986-869A-1BA247E5B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800" y="6710419"/>
              <a:ext cx="393573" cy="393573"/>
            </a:xfrm>
            <a:custGeom>
              <a:avLst/>
              <a:gdLst/>
              <a:ahLst/>
              <a:cxnLst>
                <a:cxn ang="0">
                  <a:pos x="255" y="58"/>
                </a:cxn>
                <a:cxn ang="0">
                  <a:pos x="257" y="53"/>
                </a:cxn>
                <a:cxn ang="0">
                  <a:pos x="262" y="38"/>
                </a:cxn>
                <a:cxn ang="0">
                  <a:pos x="257" y="24"/>
                </a:cxn>
                <a:cxn ang="0">
                  <a:pos x="244" y="9"/>
                </a:cxn>
                <a:cxn ang="0">
                  <a:pos x="241" y="5"/>
                </a:cxn>
                <a:cxn ang="0">
                  <a:pos x="224" y="0"/>
                </a:cxn>
                <a:cxn ang="0">
                  <a:pos x="210" y="5"/>
                </a:cxn>
                <a:cxn ang="0">
                  <a:pos x="132" y="82"/>
                </a:cxn>
                <a:cxn ang="0">
                  <a:pos x="58" y="9"/>
                </a:cxn>
                <a:cxn ang="0">
                  <a:pos x="49" y="2"/>
                </a:cxn>
                <a:cxn ang="0">
                  <a:pos x="27" y="2"/>
                </a:cxn>
                <a:cxn ang="0">
                  <a:pos x="18" y="9"/>
                </a:cxn>
                <a:cxn ang="0">
                  <a:pos x="9" y="18"/>
                </a:cxn>
                <a:cxn ang="0">
                  <a:pos x="3" y="27"/>
                </a:cxn>
                <a:cxn ang="0">
                  <a:pos x="3" y="49"/>
                </a:cxn>
                <a:cxn ang="0">
                  <a:pos x="9" y="58"/>
                </a:cxn>
                <a:cxn ang="0">
                  <a:pos x="9" y="205"/>
                </a:cxn>
                <a:cxn ang="0">
                  <a:pos x="5" y="210"/>
                </a:cxn>
                <a:cxn ang="0">
                  <a:pos x="0" y="225"/>
                </a:cxn>
                <a:cxn ang="0">
                  <a:pos x="5" y="241"/>
                </a:cxn>
                <a:cxn ang="0">
                  <a:pos x="18" y="254"/>
                </a:cxn>
                <a:cxn ang="0">
                  <a:pos x="23" y="257"/>
                </a:cxn>
                <a:cxn ang="0">
                  <a:pos x="38" y="263"/>
                </a:cxn>
                <a:cxn ang="0">
                  <a:pos x="54" y="257"/>
                </a:cxn>
                <a:cxn ang="0">
                  <a:pos x="132" y="181"/>
                </a:cxn>
                <a:cxn ang="0">
                  <a:pos x="204" y="254"/>
                </a:cxn>
                <a:cxn ang="0">
                  <a:pos x="214" y="261"/>
                </a:cxn>
                <a:cxn ang="0">
                  <a:pos x="235" y="261"/>
                </a:cxn>
                <a:cxn ang="0">
                  <a:pos x="244" y="254"/>
                </a:cxn>
                <a:cxn ang="0">
                  <a:pos x="255" y="245"/>
                </a:cxn>
                <a:cxn ang="0">
                  <a:pos x="261" y="236"/>
                </a:cxn>
                <a:cxn ang="0">
                  <a:pos x="261" y="214"/>
                </a:cxn>
                <a:cxn ang="0">
                  <a:pos x="255" y="205"/>
                </a:cxn>
              </a:cxnLst>
              <a:rect l="0" t="0" r="r" b="b"/>
              <a:pathLst>
                <a:path w="262" h="263">
                  <a:moveTo>
                    <a:pt x="181" y="132"/>
                  </a:moveTo>
                  <a:lnTo>
                    <a:pt x="255" y="58"/>
                  </a:lnTo>
                  <a:lnTo>
                    <a:pt x="255" y="58"/>
                  </a:lnTo>
                  <a:lnTo>
                    <a:pt x="257" y="53"/>
                  </a:lnTo>
                  <a:lnTo>
                    <a:pt x="261" y="49"/>
                  </a:lnTo>
                  <a:lnTo>
                    <a:pt x="262" y="38"/>
                  </a:lnTo>
                  <a:lnTo>
                    <a:pt x="261" y="27"/>
                  </a:lnTo>
                  <a:lnTo>
                    <a:pt x="257" y="24"/>
                  </a:lnTo>
                  <a:lnTo>
                    <a:pt x="255" y="18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1" y="5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4" y="2"/>
                  </a:lnTo>
                  <a:lnTo>
                    <a:pt x="210" y="5"/>
                  </a:lnTo>
                  <a:lnTo>
                    <a:pt x="204" y="9"/>
                  </a:lnTo>
                  <a:lnTo>
                    <a:pt x="132" y="82"/>
                  </a:lnTo>
                  <a:lnTo>
                    <a:pt x="58" y="9"/>
                  </a:lnTo>
                  <a:lnTo>
                    <a:pt x="58" y="9"/>
                  </a:lnTo>
                  <a:lnTo>
                    <a:pt x="54" y="5"/>
                  </a:lnTo>
                  <a:lnTo>
                    <a:pt x="49" y="2"/>
                  </a:lnTo>
                  <a:lnTo>
                    <a:pt x="38" y="0"/>
                  </a:lnTo>
                  <a:lnTo>
                    <a:pt x="27" y="2"/>
                  </a:lnTo>
                  <a:lnTo>
                    <a:pt x="23" y="5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5" y="24"/>
                  </a:lnTo>
                  <a:lnTo>
                    <a:pt x="3" y="27"/>
                  </a:lnTo>
                  <a:lnTo>
                    <a:pt x="0" y="38"/>
                  </a:lnTo>
                  <a:lnTo>
                    <a:pt x="3" y="49"/>
                  </a:lnTo>
                  <a:lnTo>
                    <a:pt x="5" y="53"/>
                  </a:lnTo>
                  <a:lnTo>
                    <a:pt x="9" y="58"/>
                  </a:lnTo>
                  <a:lnTo>
                    <a:pt x="83" y="132"/>
                  </a:lnTo>
                  <a:lnTo>
                    <a:pt x="9" y="205"/>
                  </a:lnTo>
                  <a:lnTo>
                    <a:pt x="9" y="205"/>
                  </a:lnTo>
                  <a:lnTo>
                    <a:pt x="5" y="210"/>
                  </a:lnTo>
                  <a:lnTo>
                    <a:pt x="3" y="214"/>
                  </a:lnTo>
                  <a:lnTo>
                    <a:pt x="0" y="225"/>
                  </a:lnTo>
                  <a:lnTo>
                    <a:pt x="3" y="236"/>
                  </a:lnTo>
                  <a:lnTo>
                    <a:pt x="5" y="241"/>
                  </a:lnTo>
                  <a:lnTo>
                    <a:pt x="9" y="245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3" y="257"/>
                  </a:lnTo>
                  <a:lnTo>
                    <a:pt x="27" y="261"/>
                  </a:lnTo>
                  <a:lnTo>
                    <a:pt x="38" y="263"/>
                  </a:lnTo>
                  <a:lnTo>
                    <a:pt x="49" y="261"/>
                  </a:lnTo>
                  <a:lnTo>
                    <a:pt x="54" y="257"/>
                  </a:lnTo>
                  <a:lnTo>
                    <a:pt x="58" y="254"/>
                  </a:lnTo>
                  <a:lnTo>
                    <a:pt x="132" y="181"/>
                  </a:lnTo>
                  <a:lnTo>
                    <a:pt x="204" y="254"/>
                  </a:lnTo>
                  <a:lnTo>
                    <a:pt x="204" y="254"/>
                  </a:lnTo>
                  <a:lnTo>
                    <a:pt x="210" y="257"/>
                  </a:lnTo>
                  <a:lnTo>
                    <a:pt x="214" y="261"/>
                  </a:lnTo>
                  <a:lnTo>
                    <a:pt x="224" y="263"/>
                  </a:lnTo>
                  <a:lnTo>
                    <a:pt x="235" y="261"/>
                  </a:lnTo>
                  <a:lnTo>
                    <a:pt x="241" y="257"/>
                  </a:lnTo>
                  <a:lnTo>
                    <a:pt x="244" y="254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1"/>
                  </a:lnTo>
                  <a:lnTo>
                    <a:pt x="261" y="236"/>
                  </a:lnTo>
                  <a:lnTo>
                    <a:pt x="262" y="225"/>
                  </a:lnTo>
                  <a:lnTo>
                    <a:pt x="261" y="214"/>
                  </a:lnTo>
                  <a:lnTo>
                    <a:pt x="257" y="210"/>
                  </a:lnTo>
                  <a:lnTo>
                    <a:pt x="255" y="205"/>
                  </a:lnTo>
                  <a:lnTo>
                    <a:pt x="181" y="132"/>
                  </a:lnTo>
                  <a:close/>
                </a:path>
              </a:pathLst>
            </a:custGeom>
            <a:solidFill>
              <a:srgbClr val="FFC000">
                <a:alpha val="5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05">
              <a:extLst>
                <a:ext uri="{FF2B5EF4-FFF2-40B4-BE49-F238E27FC236}">
                  <a16:creationId xmlns:a16="http://schemas.microsoft.com/office/drawing/2014/main" id="{DCA0EC98-7F4E-42A2-83D8-2612633FB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101" y="6713027"/>
              <a:ext cx="393573" cy="393573"/>
            </a:xfrm>
            <a:custGeom>
              <a:avLst/>
              <a:gdLst/>
              <a:ahLst/>
              <a:cxnLst>
                <a:cxn ang="0">
                  <a:pos x="255" y="58"/>
                </a:cxn>
                <a:cxn ang="0">
                  <a:pos x="257" y="53"/>
                </a:cxn>
                <a:cxn ang="0">
                  <a:pos x="262" y="38"/>
                </a:cxn>
                <a:cxn ang="0">
                  <a:pos x="257" y="24"/>
                </a:cxn>
                <a:cxn ang="0">
                  <a:pos x="244" y="9"/>
                </a:cxn>
                <a:cxn ang="0">
                  <a:pos x="241" y="5"/>
                </a:cxn>
                <a:cxn ang="0">
                  <a:pos x="224" y="0"/>
                </a:cxn>
                <a:cxn ang="0">
                  <a:pos x="210" y="5"/>
                </a:cxn>
                <a:cxn ang="0">
                  <a:pos x="132" y="82"/>
                </a:cxn>
                <a:cxn ang="0">
                  <a:pos x="58" y="9"/>
                </a:cxn>
                <a:cxn ang="0">
                  <a:pos x="49" y="2"/>
                </a:cxn>
                <a:cxn ang="0">
                  <a:pos x="27" y="2"/>
                </a:cxn>
                <a:cxn ang="0">
                  <a:pos x="18" y="9"/>
                </a:cxn>
                <a:cxn ang="0">
                  <a:pos x="9" y="18"/>
                </a:cxn>
                <a:cxn ang="0">
                  <a:pos x="3" y="27"/>
                </a:cxn>
                <a:cxn ang="0">
                  <a:pos x="3" y="49"/>
                </a:cxn>
                <a:cxn ang="0">
                  <a:pos x="9" y="58"/>
                </a:cxn>
                <a:cxn ang="0">
                  <a:pos x="9" y="205"/>
                </a:cxn>
                <a:cxn ang="0">
                  <a:pos x="5" y="210"/>
                </a:cxn>
                <a:cxn ang="0">
                  <a:pos x="0" y="225"/>
                </a:cxn>
                <a:cxn ang="0">
                  <a:pos x="5" y="241"/>
                </a:cxn>
                <a:cxn ang="0">
                  <a:pos x="18" y="254"/>
                </a:cxn>
                <a:cxn ang="0">
                  <a:pos x="23" y="257"/>
                </a:cxn>
                <a:cxn ang="0">
                  <a:pos x="38" y="263"/>
                </a:cxn>
                <a:cxn ang="0">
                  <a:pos x="54" y="257"/>
                </a:cxn>
                <a:cxn ang="0">
                  <a:pos x="132" y="181"/>
                </a:cxn>
                <a:cxn ang="0">
                  <a:pos x="204" y="254"/>
                </a:cxn>
                <a:cxn ang="0">
                  <a:pos x="214" y="261"/>
                </a:cxn>
                <a:cxn ang="0">
                  <a:pos x="235" y="261"/>
                </a:cxn>
                <a:cxn ang="0">
                  <a:pos x="244" y="254"/>
                </a:cxn>
                <a:cxn ang="0">
                  <a:pos x="255" y="245"/>
                </a:cxn>
                <a:cxn ang="0">
                  <a:pos x="261" y="236"/>
                </a:cxn>
                <a:cxn ang="0">
                  <a:pos x="261" y="214"/>
                </a:cxn>
                <a:cxn ang="0">
                  <a:pos x="255" y="205"/>
                </a:cxn>
              </a:cxnLst>
              <a:rect l="0" t="0" r="r" b="b"/>
              <a:pathLst>
                <a:path w="262" h="263">
                  <a:moveTo>
                    <a:pt x="181" y="132"/>
                  </a:moveTo>
                  <a:lnTo>
                    <a:pt x="255" y="58"/>
                  </a:lnTo>
                  <a:lnTo>
                    <a:pt x="255" y="58"/>
                  </a:lnTo>
                  <a:lnTo>
                    <a:pt x="257" y="53"/>
                  </a:lnTo>
                  <a:lnTo>
                    <a:pt x="261" y="49"/>
                  </a:lnTo>
                  <a:lnTo>
                    <a:pt x="262" y="38"/>
                  </a:lnTo>
                  <a:lnTo>
                    <a:pt x="261" y="27"/>
                  </a:lnTo>
                  <a:lnTo>
                    <a:pt x="257" y="24"/>
                  </a:lnTo>
                  <a:lnTo>
                    <a:pt x="255" y="18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1" y="5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4" y="2"/>
                  </a:lnTo>
                  <a:lnTo>
                    <a:pt x="210" y="5"/>
                  </a:lnTo>
                  <a:lnTo>
                    <a:pt x="204" y="9"/>
                  </a:lnTo>
                  <a:lnTo>
                    <a:pt x="132" y="82"/>
                  </a:lnTo>
                  <a:lnTo>
                    <a:pt x="58" y="9"/>
                  </a:lnTo>
                  <a:lnTo>
                    <a:pt x="58" y="9"/>
                  </a:lnTo>
                  <a:lnTo>
                    <a:pt x="54" y="5"/>
                  </a:lnTo>
                  <a:lnTo>
                    <a:pt x="49" y="2"/>
                  </a:lnTo>
                  <a:lnTo>
                    <a:pt x="38" y="0"/>
                  </a:lnTo>
                  <a:lnTo>
                    <a:pt x="27" y="2"/>
                  </a:lnTo>
                  <a:lnTo>
                    <a:pt x="23" y="5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5" y="24"/>
                  </a:lnTo>
                  <a:lnTo>
                    <a:pt x="3" y="27"/>
                  </a:lnTo>
                  <a:lnTo>
                    <a:pt x="0" y="38"/>
                  </a:lnTo>
                  <a:lnTo>
                    <a:pt x="3" y="49"/>
                  </a:lnTo>
                  <a:lnTo>
                    <a:pt x="5" y="53"/>
                  </a:lnTo>
                  <a:lnTo>
                    <a:pt x="9" y="58"/>
                  </a:lnTo>
                  <a:lnTo>
                    <a:pt x="83" y="132"/>
                  </a:lnTo>
                  <a:lnTo>
                    <a:pt x="9" y="205"/>
                  </a:lnTo>
                  <a:lnTo>
                    <a:pt x="9" y="205"/>
                  </a:lnTo>
                  <a:lnTo>
                    <a:pt x="5" y="210"/>
                  </a:lnTo>
                  <a:lnTo>
                    <a:pt x="3" y="214"/>
                  </a:lnTo>
                  <a:lnTo>
                    <a:pt x="0" y="225"/>
                  </a:lnTo>
                  <a:lnTo>
                    <a:pt x="3" y="236"/>
                  </a:lnTo>
                  <a:lnTo>
                    <a:pt x="5" y="241"/>
                  </a:lnTo>
                  <a:lnTo>
                    <a:pt x="9" y="245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3" y="257"/>
                  </a:lnTo>
                  <a:lnTo>
                    <a:pt x="27" y="261"/>
                  </a:lnTo>
                  <a:lnTo>
                    <a:pt x="38" y="263"/>
                  </a:lnTo>
                  <a:lnTo>
                    <a:pt x="49" y="261"/>
                  </a:lnTo>
                  <a:lnTo>
                    <a:pt x="54" y="257"/>
                  </a:lnTo>
                  <a:lnTo>
                    <a:pt x="58" y="254"/>
                  </a:lnTo>
                  <a:lnTo>
                    <a:pt x="132" y="181"/>
                  </a:lnTo>
                  <a:lnTo>
                    <a:pt x="204" y="254"/>
                  </a:lnTo>
                  <a:lnTo>
                    <a:pt x="204" y="254"/>
                  </a:lnTo>
                  <a:lnTo>
                    <a:pt x="210" y="257"/>
                  </a:lnTo>
                  <a:lnTo>
                    <a:pt x="214" y="261"/>
                  </a:lnTo>
                  <a:lnTo>
                    <a:pt x="224" y="263"/>
                  </a:lnTo>
                  <a:lnTo>
                    <a:pt x="235" y="261"/>
                  </a:lnTo>
                  <a:lnTo>
                    <a:pt x="241" y="257"/>
                  </a:lnTo>
                  <a:lnTo>
                    <a:pt x="244" y="254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1"/>
                  </a:lnTo>
                  <a:lnTo>
                    <a:pt x="261" y="236"/>
                  </a:lnTo>
                  <a:lnTo>
                    <a:pt x="262" y="225"/>
                  </a:lnTo>
                  <a:lnTo>
                    <a:pt x="261" y="214"/>
                  </a:lnTo>
                  <a:lnTo>
                    <a:pt x="257" y="210"/>
                  </a:lnTo>
                  <a:lnTo>
                    <a:pt x="255" y="205"/>
                  </a:lnTo>
                  <a:lnTo>
                    <a:pt x="181" y="132"/>
                  </a:lnTo>
                  <a:close/>
                </a:path>
              </a:pathLst>
            </a:custGeom>
            <a:solidFill>
              <a:srgbClr val="FFC000">
                <a:alpha val="5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05">
              <a:extLst>
                <a:ext uri="{FF2B5EF4-FFF2-40B4-BE49-F238E27FC236}">
                  <a16:creationId xmlns:a16="http://schemas.microsoft.com/office/drawing/2014/main" id="{6BE98040-2A79-4A3D-A8EC-1D6860758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525" y="6710419"/>
              <a:ext cx="393573" cy="393573"/>
            </a:xfrm>
            <a:custGeom>
              <a:avLst/>
              <a:gdLst/>
              <a:ahLst/>
              <a:cxnLst>
                <a:cxn ang="0">
                  <a:pos x="255" y="58"/>
                </a:cxn>
                <a:cxn ang="0">
                  <a:pos x="257" y="53"/>
                </a:cxn>
                <a:cxn ang="0">
                  <a:pos x="262" y="38"/>
                </a:cxn>
                <a:cxn ang="0">
                  <a:pos x="257" y="24"/>
                </a:cxn>
                <a:cxn ang="0">
                  <a:pos x="244" y="9"/>
                </a:cxn>
                <a:cxn ang="0">
                  <a:pos x="241" y="5"/>
                </a:cxn>
                <a:cxn ang="0">
                  <a:pos x="224" y="0"/>
                </a:cxn>
                <a:cxn ang="0">
                  <a:pos x="210" y="5"/>
                </a:cxn>
                <a:cxn ang="0">
                  <a:pos x="132" y="82"/>
                </a:cxn>
                <a:cxn ang="0">
                  <a:pos x="58" y="9"/>
                </a:cxn>
                <a:cxn ang="0">
                  <a:pos x="49" y="2"/>
                </a:cxn>
                <a:cxn ang="0">
                  <a:pos x="27" y="2"/>
                </a:cxn>
                <a:cxn ang="0">
                  <a:pos x="18" y="9"/>
                </a:cxn>
                <a:cxn ang="0">
                  <a:pos x="9" y="18"/>
                </a:cxn>
                <a:cxn ang="0">
                  <a:pos x="3" y="27"/>
                </a:cxn>
                <a:cxn ang="0">
                  <a:pos x="3" y="49"/>
                </a:cxn>
                <a:cxn ang="0">
                  <a:pos x="9" y="58"/>
                </a:cxn>
                <a:cxn ang="0">
                  <a:pos x="9" y="205"/>
                </a:cxn>
                <a:cxn ang="0">
                  <a:pos x="5" y="210"/>
                </a:cxn>
                <a:cxn ang="0">
                  <a:pos x="0" y="225"/>
                </a:cxn>
                <a:cxn ang="0">
                  <a:pos x="5" y="241"/>
                </a:cxn>
                <a:cxn ang="0">
                  <a:pos x="18" y="254"/>
                </a:cxn>
                <a:cxn ang="0">
                  <a:pos x="23" y="257"/>
                </a:cxn>
                <a:cxn ang="0">
                  <a:pos x="38" y="263"/>
                </a:cxn>
                <a:cxn ang="0">
                  <a:pos x="54" y="257"/>
                </a:cxn>
                <a:cxn ang="0">
                  <a:pos x="132" y="181"/>
                </a:cxn>
                <a:cxn ang="0">
                  <a:pos x="204" y="254"/>
                </a:cxn>
                <a:cxn ang="0">
                  <a:pos x="214" y="261"/>
                </a:cxn>
                <a:cxn ang="0">
                  <a:pos x="235" y="261"/>
                </a:cxn>
                <a:cxn ang="0">
                  <a:pos x="244" y="254"/>
                </a:cxn>
                <a:cxn ang="0">
                  <a:pos x="255" y="245"/>
                </a:cxn>
                <a:cxn ang="0">
                  <a:pos x="261" y="236"/>
                </a:cxn>
                <a:cxn ang="0">
                  <a:pos x="261" y="214"/>
                </a:cxn>
                <a:cxn ang="0">
                  <a:pos x="255" y="205"/>
                </a:cxn>
              </a:cxnLst>
              <a:rect l="0" t="0" r="r" b="b"/>
              <a:pathLst>
                <a:path w="262" h="263">
                  <a:moveTo>
                    <a:pt x="181" y="132"/>
                  </a:moveTo>
                  <a:lnTo>
                    <a:pt x="255" y="58"/>
                  </a:lnTo>
                  <a:lnTo>
                    <a:pt x="255" y="58"/>
                  </a:lnTo>
                  <a:lnTo>
                    <a:pt x="257" y="53"/>
                  </a:lnTo>
                  <a:lnTo>
                    <a:pt x="261" y="49"/>
                  </a:lnTo>
                  <a:lnTo>
                    <a:pt x="262" y="38"/>
                  </a:lnTo>
                  <a:lnTo>
                    <a:pt x="261" y="27"/>
                  </a:lnTo>
                  <a:lnTo>
                    <a:pt x="257" y="24"/>
                  </a:lnTo>
                  <a:lnTo>
                    <a:pt x="255" y="18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1" y="5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4" y="2"/>
                  </a:lnTo>
                  <a:lnTo>
                    <a:pt x="210" y="5"/>
                  </a:lnTo>
                  <a:lnTo>
                    <a:pt x="204" y="9"/>
                  </a:lnTo>
                  <a:lnTo>
                    <a:pt x="132" y="82"/>
                  </a:lnTo>
                  <a:lnTo>
                    <a:pt x="58" y="9"/>
                  </a:lnTo>
                  <a:lnTo>
                    <a:pt x="58" y="9"/>
                  </a:lnTo>
                  <a:lnTo>
                    <a:pt x="54" y="5"/>
                  </a:lnTo>
                  <a:lnTo>
                    <a:pt x="49" y="2"/>
                  </a:lnTo>
                  <a:lnTo>
                    <a:pt x="38" y="0"/>
                  </a:lnTo>
                  <a:lnTo>
                    <a:pt x="27" y="2"/>
                  </a:lnTo>
                  <a:lnTo>
                    <a:pt x="23" y="5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5" y="24"/>
                  </a:lnTo>
                  <a:lnTo>
                    <a:pt x="3" y="27"/>
                  </a:lnTo>
                  <a:lnTo>
                    <a:pt x="0" y="38"/>
                  </a:lnTo>
                  <a:lnTo>
                    <a:pt x="3" y="49"/>
                  </a:lnTo>
                  <a:lnTo>
                    <a:pt x="5" y="53"/>
                  </a:lnTo>
                  <a:lnTo>
                    <a:pt x="9" y="58"/>
                  </a:lnTo>
                  <a:lnTo>
                    <a:pt x="83" y="132"/>
                  </a:lnTo>
                  <a:lnTo>
                    <a:pt x="9" y="205"/>
                  </a:lnTo>
                  <a:lnTo>
                    <a:pt x="9" y="205"/>
                  </a:lnTo>
                  <a:lnTo>
                    <a:pt x="5" y="210"/>
                  </a:lnTo>
                  <a:lnTo>
                    <a:pt x="3" y="214"/>
                  </a:lnTo>
                  <a:lnTo>
                    <a:pt x="0" y="225"/>
                  </a:lnTo>
                  <a:lnTo>
                    <a:pt x="3" y="236"/>
                  </a:lnTo>
                  <a:lnTo>
                    <a:pt x="5" y="241"/>
                  </a:lnTo>
                  <a:lnTo>
                    <a:pt x="9" y="245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3" y="257"/>
                  </a:lnTo>
                  <a:lnTo>
                    <a:pt x="27" y="261"/>
                  </a:lnTo>
                  <a:lnTo>
                    <a:pt x="38" y="263"/>
                  </a:lnTo>
                  <a:lnTo>
                    <a:pt x="49" y="261"/>
                  </a:lnTo>
                  <a:lnTo>
                    <a:pt x="54" y="257"/>
                  </a:lnTo>
                  <a:lnTo>
                    <a:pt x="58" y="254"/>
                  </a:lnTo>
                  <a:lnTo>
                    <a:pt x="132" y="181"/>
                  </a:lnTo>
                  <a:lnTo>
                    <a:pt x="204" y="254"/>
                  </a:lnTo>
                  <a:lnTo>
                    <a:pt x="204" y="254"/>
                  </a:lnTo>
                  <a:lnTo>
                    <a:pt x="210" y="257"/>
                  </a:lnTo>
                  <a:lnTo>
                    <a:pt x="214" y="261"/>
                  </a:lnTo>
                  <a:lnTo>
                    <a:pt x="224" y="263"/>
                  </a:lnTo>
                  <a:lnTo>
                    <a:pt x="235" y="261"/>
                  </a:lnTo>
                  <a:lnTo>
                    <a:pt x="241" y="257"/>
                  </a:lnTo>
                  <a:lnTo>
                    <a:pt x="244" y="254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1"/>
                  </a:lnTo>
                  <a:lnTo>
                    <a:pt x="261" y="236"/>
                  </a:lnTo>
                  <a:lnTo>
                    <a:pt x="262" y="225"/>
                  </a:lnTo>
                  <a:lnTo>
                    <a:pt x="261" y="214"/>
                  </a:lnTo>
                  <a:lnTo>
                    <a:pt x="257" y="210"/>
                  </a:lnTo>
                  <a:lnTo>
                    <a:pt x="255" y="205"/>
                  </a:lnTo>
                  <a:lnTo>
                    <a:pt x="181" y="132"/>
                  </a:lnTo>
                  <a:close/>
                </a:path>
              </a:pathLst>
            </a:custGeom>
            <a:solidFill>
              <a:srgbClr val="FFC000">
                <a:alpha val="5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05">
              <a:extLst>
                <a:ext uri="{FF2B5EF4-FFF2-40B4-BE49-F238E27FC236}">
                  <a16:creationId xmlns:a16="http://schemas.microsoft.com/office/drawing/2014/main" id="{9489105F-862F-4433-9D67-9BBAD3DE7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7043" y="6731222"/>
              <a:ext cx="393573" cy="393573"/>
            </a:xfrm>
            <a:custGeom>
              <a:avLst/>
              <a:gdLst/>
              <a:ahLst/>
              <a:cxnLst>
                <a:cxn ang="0">
                  <a:pos x="255" y="58"/>
                </a:cxn>
                <a:cxn ang="0">
                  <a:pos x="257" y="53"/>
                </a:cxn>
                <a:cxn ang="0">
                  <a:pos x="262" y="38"/>
                </a:cxn>
                <a:cxn ang="0">
                  <a:pos x="257" y="24"/>
                </a:cxn>
                <a:cxn ang="0">
                  <a:pos x="244" y="9"/>
                </a:cxn>
                <a:cxn ang="0">
                  <a:pos x="241" y="5"/>
                </a:cxn>
                <a:cxn ang="0">
                  <a:pos x="224" y="0"/>
                </a:cxn>
                <a:cxn ang="0">
                  <a:pos x="210" y="5"/>
                </a:cxn>
                <a:cxn ang="0">
                  <a:pos x="132" y="82"/>
                </a:cxn>
                <a:cxn ang="0">
                  <a:pos x="58" y="9"/>
                </a:cxn>
                <a:cxn ang="0">
                  <a:pos x="49" y="2"/>
                </a:cxn>
                <a:cxn ang="0">
                  <a:pos x="27" y="2"/>
                </a:cxn>
                <a:cxn ang="0">
                  <a:pos x="18" y="9"/>
                </a:cxn>
                <a:cxn ang="0">
                  <a:pos x="9" y="18"/>
                </a:cxn>
                <a:cxn ang="0">
                  <a:pos x="3" y="27"/>
                </a:cxn>
                <a:cxn ang="0">
                  <a:pos x="3" y="49"/>
                </a:cxn>
                <a:cxn ang="0">
                  <a:pos x="9" y="58"/>
                </a:cxn>
                <a:cxn ang="0">
                  <a:pos x="9" y="205"/>
                </a:cxn>
                <a:cxn ang="0">
                  <a:pos x="5" y="210"/>
                </a:cxn>
                <a:cxn ang="0">
                  <a:pos x="0" y="225"/>
                </a:cxn>
                <a:cxn ang="0">
                  <a:pos x="5" y="241"/>
                </a:cxn>
                <a:cxn ang="0">
                  <a:pos x="18" y="254"/>
                </a:cxn>
                <a:cxn ang="0">
                  <a:pos x="23" y="257"/>
                </a:cxn>
                <a:cxn ang="0">
                  <a:pos x="38" y="263"/>
                </a:cxn>
                <a:cxn ang="0">
                  <a:pos x="54" y="257"/>
                </a:cxn>
                <a:cxn ang="0">
                  <a:pos x="132" y="181"/>
                </a:cxn>
                <a:cxn ang="0">
                  <a:pos x="204" y="254"/>
                </a:cxn>
                <a:cxn ang="0">
                  <a:pos x="214" y="261"/>
                </a:cxn>
                <a:cxn ang="0">
                  <a:pos x="235" y="261"/>
                </a:cxn>
                <a:cxn ang="0">
                  <a:pos x="244" y="254"/>
                </a:cxn>
                <a:cxn ang="0">
                  <a:pos x="255" y="245"/>
                </a:cxn>
                <a:cxn ang="0">
                  <a:pos x="261" y="236"/>
                </a:cxn>
                <a:cxn ang="0">
                  <a:pos x="261" y="214"/>
                </a:cxn>
                <a:cxn ang="0">
                  <a:pos x="255" y="205"/>
                </a:cxn>
              </a:cxnLst>
              <a:rect l="0" t="0" r="r" b="b"/>
              <a:pathLst>
                <a:path w="262" h="263">
                  <a:moveTo>
                    <a:pt x="181" y="132"/>
                  </a:moveTo>
                  <a:lnTo>
                    <a:pt x="255" y="58"/>
                  </a:lnTo>
                  <a:lnTo>
                    <a:pt x="255" y="58"/>
                  </a:lnTo>
                  <a:lnTo>
                    <a:pt x="257" y="53"/>
                  </a:lnTo>
                  <a:lnTo>
                    <a:pt x="261" y="49"/>
                  </a:lnTo>
                  <a:lnTo>
                    <a:pt x="262" y="38"/>
                  </a:lnTo>
                  <a:lnTo>
                    <a:pt x="261" y="27"/>
                  </a:lnTo>
                  <a:lnTo>
                    <a:pt x="257" y="24"/>
                  </a:lnTo>
                  <a:lnTo>
                    <a:pt x="255" y="18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1" y="5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4" y="2"/>
                  </a:lnTo>
                  <a:lnTo>
                    <a:pt x="210" y="5"/>
                  </a:lnTo>
                  <a:lnTo>
                    <a:pt x="204" y="9"/>
                  </a:lnTo>
                  <a:lnTo>
                    <a:pt x="132" y="82"/>
                  </a:lnTo>
                  <a:lnTo>
                    <a:pt x="58" y="9"/>
                  </a:lnTo>
                  <a:lnTo>
                    <a:pt x="58" y="9"/>
                  </a:lnTo>
                  <a:lnTo>
                    <a:pt x="54" y="5"/>
                  </a:lnTo>
                  <a:lnTo>
                    <a:pt x="49" y="2"/>
                  </a:lnTo>
                  <a:lnTo>
                    <a:pt x="38" y="0"/>
                  </a:lnTo>
                  <a:lnTo>
                    <a:pt x="27" y="2"/>
                  </a:lnTo>
                  <a:lnTo>
                    <a:pt x="23" y="5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5" y="24"/>
                  </a:lnTo>
                  <a:lnTo>
                    <a:pt x="3" y="27"/>
                  </a:lnTo>
                  <a:lnTo>
                    <a:pt x="0" y="38"/>
                  </a:lnTo>
                  <a:lnTo>
                    <a:pt x="3" y="49"/>
                  </a:lnTo>
                  <a:lnTo>
                    <a:pt x="5" y="53"/>
                  </a:lnTo>
                  <a:lnTo>
                    <a:pt x="9" y="58"/>
                  </a:lnTo>
                  <a:lnTo>
                    <a:pt x="83" y="132"/>
                  </a:lnTo>
                  <a:lnTo>
                    <a:pt x="9" y="205"/>
                  </a:lnTo>
                  <a:lnTo>
                    <a:pt x="9" y="205"/>
                  </a:lnTo>
                  <a:lnTo>
                    <a:pt x="5" y="210"/>
                  </a:lnTo>
                  <a:lnTo>
                    <a:pt x="3" y="214"/>
                  </a:lnTo>
                  <a:lnTo>
                    <a:pt x="0" y="225"/>
                  </a:lnTo>
                  <a:lnTo>
                    <a:pt x="3" y="236"/>
                  </a:lnTo>
                  <a:lnTo>
                    <a:pt x="5" y="241"/>
                  </a:lnTo>
                  <a:lnTo>
                    <a:pt x="9" y="245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3" y="257"/>
                  </a:lnTo>
                  <a:lnTo>
                    <a:pt x="27" y="261"/>
                  </a:lnTo>
                  <a:lnTo>
                    <a:pt x="38" y="263"/>
                  </a:lnTo>
                  <a:lnTo>
                    <a:pt x="49" y="261"/>
                  </a:lnTo>
                  <a:lnTo>
                    <a:pt x="54" y="257"/>
                  </a:lnTo>
                  <a:lnTo>
                    <a:pt x="58" y="254"/>
                  </a:lnTo>
                  <a:lnTo>
                    <a:pt x="132" y="181"/>
                  </a:lnTo>
                  <a:lnTo>
                    <a:pt x="204" y="254"/>
                  </a:lnTo>
                  <a:lnTo>
                    <a:pt x="204" y="254"/>
                  </a:lnTo>
                  <a:lnTo>
                    <a:pt x="210" y="257"/>
                  </a:lnTo>
                  <a:lnTo>
                    <a:pt x="214" y="261"/>
                  </a:lnTo>
                  <a:lnTo>
                    <a:pt x="224" y="263"/>
                  </a:lnTo>
                  <a:lnTo>
                    <a:pt x="235" y="261"/>
                  </a:lnTo>
                  <a:lnTo>
                    <a:pt x="241" y="257"/>
                  </a:lnTo>
                  <a:lnTo>
                    <a:pt x="244" y="254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1"/>
                  </a:lnTo>
                  <a:lnTo>
                    <a:pt x="261" y="236"/>
                  </a:lnTo>
                  <a:lnTo>
                    <a:pt x="262" y="225"/>
                  </a:lnTo>
                  <a:lnTo>
                    <a:pt x="261" y="214"/>
                  </a:lnTo>
                  <a:lnTo>
                    <a:pt x="257" y="210"/>
                  </a:lnTo>
                  <a:lnTo>
                    <a:pt x="255" y="205"/>
                  </a:lnTo>
                  <a:lnTo>
                    <a:pt x="181" y="132"/>
                  </a:lnTo>
                  <a:close/>
                </a:path>
              </a:pathLst>
            </a:custGeom>
            <a:solidFill>
              <a:srgbClr val="FFC000">
                <a:alpha val="5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49">
              <a:extLst>
                <a:ext uri="{FF2B5EF4-FFF2-40B4-BE49-F238E27FC236}">
                  <a16:creationId xmlns:a16="http://schemas.microsoft.com/office/drawing/2014/main" id="{50587CFD-D6F1-4DF7-B5C2-107A0584D8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567308" y="6250680"/>
              <a:ext cx="264068" cy="173538"/>
            </a:xfrm>
            <a:custGeom>
              <a:avLst/>
              <a:gdLst>
                <a:gd name="T0" fmla="*/ 119835 w 444"/>
                <a:gd name="T1" fmla="*/ 98900 h 337"/>
                <a:gd name="T2" fmla="*/ 119835 w 444"/>
                <a:gd name="T3" fmla="*/ 98900 h 337"/>
                <a:gd name="T4" fmla="*/ 119835 w 444"/>
                <a:gd name="T5" fmla="*/ 146337 h 337"/>
                <a:gd name="T6" fmla="*/ 199574 w 444"/>
                <a:gd name="T7" fmla="*/ 71155 h 337"/>
                <a:gd name="T8" fmla="*/ 119835 w 444"/>
                <a:gd name="T9" fmla="*/ 0 h 337"/>
                <a:gd name="T10" fmla="*/ 119835 w 444"/>
                <a:gd name="T11" fmla="*/ 43856 h 337"/>
                <a:gd name="T12" fmla="*/ 0 w 444"/>
                <a:gd name="T13" fmla="*/ 150364 h 337"/>
                <a:gd name="T14" fmla="*/ 119835 w 444"/>
                <a:gd name="T15" fmla="*/ 98900 h 3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4" h="337">
                  <a:moveTo>
                    <a:pt x="266" y="221"/>
                  </a:moveTo>
                  <a:lnTo>
                    <a:pt x="266" y="221"/>
                  </a:lnTo>
                  <a:cubicBezTo>
                    <a:pt x="266" y="327"/>
                    <a:pt x="266" y="327"/>
                    <a:pt x="266" y="327"/>
                  </a:cubicBezTo>
                  <a:cubicBezTo>
                    <a:pt x="443" y="159"/>
                    <a:pt x="443" y="159"/>
                    <a:pt x="443" y="159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45" y="98"/>
                    <a:pt x="0" y="336"/>
                    <a:pt x="0" y="336"/>
                  </a:cubicBezTo>
                  <a:cubicBezTo>
                    <a:pt x="62" y="230"/>
                    <a:pt x="151" y="221"/>
                    <a:pt x="266" y="22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F81E6037-C715-4470-94F4-0680747D69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65810" y="6233294"/>
              <a:ext cx="380062" cy="211628"/>
            </a:xfrm>
            <a:custGeom>
              <a:avLst/>
              <a:gdLst>
                <a:gd name="T0" fmla="*/ 79717 w 497"/>
                <a:gd name="T1" fmla="*/ 31326 h 337"/>
                <a:gd name="T2" fmla="*/ 79717 w 497"/>
                <a:gd name="T3" fmla="*/ 31326 h 337"/>
                <a:gd name="T4" fmla="*/ 79717 w 497"/>
                <a:gd name="T5" fmla="*/ 0 h 337"/>
                <a:gd name="T6" fmla="*/ 0 w 497"/>
                <a:gd name="T7" fmla="*/ 71155 h 337"/>
                <a:gd name="T8" fmla="*/ 79717 w 497"/>
                <a:gd name="T9" fmla="*/ 146337 h 337"/>
                <a:gd name="T10" fmla="*/ 79717 w 497"/>
                <a:gd name="T11" fmla="*/ 115011 h 337"/>
                <a:gd name="T12" fmla="*/ 31977 w 497"/>
                <a:gd name="T13" fmla="*/ 71155 h 337"/>
                <a:gd name="T14" fmla="*/ 79717 w 497"/>
                <a:gd name="T15" fmla="*/ 31326 h 337"/>
                <a:gd name="T16" fmla="*/ 135564 w 497"/>
                <a:gd name="T17" fmla="*/ 43856 h 337"/>
                <a:gd name="T18" fmla="*/ 135564 w 497"/>
                <a:gd name="T19" fmla="*/ 43856 h 337"/>
                <a:gd name="T20" fmla="*/ 135564 w 497"/>
                <a:gd name="T21" fmla="*/ 0 h 337"/>
                <a:gd name="T22" fmla="*/ 55847 w 497"/>
                <a:gd name="T23" fmla="*/ 71155 h 337"/>
                <a:gd name="T24" fmla="*/ 135564 w 497"/>
                <a:gd name="T25" fmla="*/ 146337 h 337"/>
                <a:gd name="T26" fmla="*/ 135564 w 497"/>
                <a:gd name="T27" fmla="*/ 98900 h 337"/>
                <a:gd name="T28" fmla="*/ 223388 w 497"/>
                <a:gd name="T29" fmla="*/ 150364 h 337"/>
                <a:gd name="T30" fmla="*/ 135564 w 497"/>
                <a:gd name="T31" fmla="*/ 43856 h 3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97" h="337">
                  <a:moveTo>
                    <a:pt x="177" y="70"/>
                  </a:moveTo>
                  <a:lnTo>
                    <a:pt x="177" y="70"/>
                  </a:lnTo>
                  <a:cubicBezTo>
                    <a:pt x="177" y="0"/>
                    <a:pt x="177" y="0"/>
                    <a:pt x="177" y="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77" y="327"/>
                    <a:pt x="177" y="327"/>
                    <a:pt x="177" y="327"/>
                  </a:cubicBezTo>
                  <a:cubicBezTo>
                    <a:pt x="177" y="257"/>
                    <a:pt x="177" y="257"/>
                    <a:pt x="177" y="257"/>
                  </a:cubicBezTo>
                  <a:cubicBezTo>
                    <a:pt x="71" y="159"/>
                    <a:pt x="71" y="159"/>
                    <a:pt x="71" y="159"/>
                  </a:cubicBezTo>
                  <a:lnTo>
                    <a:pt x="177" y="70"/>
                  </a:lnTo>
                  <a:close/>
                  <a:moveTo>
                    <a:pt x="301" y="98"/>
                  </a:moveTo>
                  <a:lnTo>
                    <a:pt x="301" y="98"/>
                  </a:lnTo>
                  <a:cubicBezTo>
                    <a:pt x="301" y="0"/>
                    <a:pt x="301" y="0"/>
                    <a:pt x="301" y="0"/>
                  </a:cubicBezTo>
                  <a:cubicBezTo>
                    <a:pt x="124" y="159"/>
                    <a:pt x="124" y="159"/>
                    <a:pt x="124" y="159"/>
                  </a:cubicBezTo>
                  <a:cubicBezTo>
                    <a:pt x="301" y="327"/>
                    <a:pt x="301" y="327"/>
                    <a:pt x="301" y="327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81" y="221"/>
                    <a:pt x="435" y="230"/>
                    <a:pt x="496" y="336"/>
                  </a:cubicBezTo>
                  <a:cubicBezTo>
                    <a:pt x="496" y="336"/>
                    <a:pt x="488" y="98"/>
                    <a:pt x="301" y="98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49">
              <a:extLst>
                <a:ext uri="{FF2B5EF4-FFF2-40B4-BE49-F238E27FC236}">
                  <a16:creationId xmlns:a16="http://schemas.microsoft.com/office/drawing/2014/main" id="{5547223B-6A69-4F04-A97C-87A77F545C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1786141" y="6250680"/>
              <a:ext cx="264068" cy="173538"/>
            </a:xfrm>
            <a:custGeom>
              <a:avLst/>
              <a:gdLst>
                <a:gd name="T0" fmla="*/ 119835 w 444"/>
                <a:gd name="T1" fmla="*/ 98900 h 337"/>
                <a:gd name="T2" fmla="*/ 119835 w 444"/>
                <a:gd name="T3" fmla="*/ 98900 h 337"/>
                <a:gd name="T4" fmla="*/ 119835 w 444"/>
                <a:gd name="T5" fmla="*/ 146337 h 337"/>
                <a:gd name="T6" fmla="*/ 199574 w 444"/>
                <a:gd name="T7" fmla="*/ 71155 h 337"/>
                <a:gd name="T8" fmla="*/ 119835 w 444"/>
                <a:gd name="T9" fmla="*/ 0 h 337"/>
                <a:gd name="T10" fmla="*/ 119835 w 444"/>
                <a:gd name="T11" fmla="*/ 43856 h 337"/>
                <a:gd name="T12" fmla="*/ 0 w 444"/>
                <a:gd name="T13" fmla="*/ 150364 h 337"/>
                <a:gd name="T14" fmla="*/ 119835 w 444"/>
                <a:gd name="T15" fmla="*/ 98900 h 3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4" h="337">
                  <a:moveTo>
                    <a:pt x="266" y="221"/>
                  </a:moveTo>
                  <a:lnTo>
                    <a:pt x="266" y="221"/>
                  </a:lnTo>
                  <a:cubicBezTo>
                    <a:pt x="266" y="327"/>
                    <a:pt x="266" y="327"/>
                    <a:pt x="266" y="327"/>
                  </a:cubicBezTo>
                  <a:cubicBezTo>
                    <a:pt x="443" y="159"/>
                    <a:pt x="443" y="159"/>
                    <a:pt x="443" y="159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45" y="98"/>
                    <a:pt x="0" y="336"/>
                    <a:pt x="0" y="336"/>
                  </a:cubicBezTo>
                  <a:cubicBezTo>
                    <a:pt x="62" y="230"/>
                    <a:pt x="151" y="221"/>
                    <a:pt x="266" y="22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49">
              <a:extLst>
                <a:ext uri="{FF2B5EF4-FFF2-40B4-BE49-F238E27FC236}">
                  <a16:creationId xmlns:a16="http://schemas.microsoft.com/office/drawing/2014/main" id="{0BEDB234-98BB-4690-8FDA-124E0F6DCA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3004975" y="6250680"/>
              <a:ext cx="264068" cy="173538"/>
            </a:xfrm>
            <a:custGeom>
              <a:avLst/>
              <a:gdLst>
                <a:gd name="T0" fmla="*/ 119835 w 444"/>
                <a:gd name="T1" fmla="*/ 98900 h 337"/>
                <a:gd name="T2" fmla="*/ 119835 w 444"/>
                <a:gd name="T3" fmla="*/ 98900 h 337"/>
                <a:gd name="T4" fmla="*/ 119835 w 444"/>
                <a:gd name="T5" fmla="*/ 146337 h 337"/>
                <a:gd name="T6" fmla="*/ 199574 w 444"/>
                <a:gd name="T7" fmla="*/ 71155 h 337"/>
                <a:gd name="T8" fmla="*/ 119835 w 444"/>
                <a:gd name="T9" fmla="*/ 0 h 337"/>
                <a:gd name="T10" fmla="*/ 119835 w 444"/>
                <a:gd name="T11" fmla="*/ 43856 h 337"/>
                <a:gd name="T12" fmla="*/ 0 w 444"/>
                <a:gd name="T13" fmla="*/ 150364 h 337"/>
                <a:gd name="T14" fmla="*/ 119835 w 444"/>
                <a:gd name="T15" fmla="*/ 98900 h 3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4" h="337">
                  <a:moveTo>
                    <a:pt x="266" y="221"/>
                  </a:moveTo>
                  <a:lnTo>
                    <a:pt x="266" y="221"/>
                  </a:lnTo>
                  <a:cubicBezTo>
                    <a:pt x="266" y="327"/>
                    <a:pt x="266" y="327"/>
                    <a:pt x="266" y="327"/>
                  </a:cubicBezTo>
                  <a:cubicBezTo>
                    <a:pt x="443" y="159"/>
                    <a:pt x="443" y="159"/>
                    <a:pt x="443" y="159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45" y="98"/>
                    <a:pt x="0" y="336"/>
                    <a:pt x="0" y="336"/>
                  </a:cubicBezTo>
                  <a:cubicBezTo>
                    <a:pt x="62" y="230"/>
                    <a:pt x="151" y="221"/>
                    <a:pt x="266" y="22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17376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4"/>
          <p:cNvSpPr>
            <a:spLocks noChangeArrowheads="1"/>
          </p:cNvSpPr>
          <p:nvPr/>
        </p:nvSpPr>
        <p:spPr bwMode="auto">
          <a:xfrm>
            <a:off x="6520736" y="4128151"/>
            <a:ext cx="224066" cy="221118"/>
          </a:xfrm>
          <a:custGeom>
            <a:avLst/>
            <a:gdLst>
              <a:gd name="T0" fmla="*/ 14641 w 445"/>
              <a:gd name="T1" fmla="*/ 58439 h 436"/>
              <a:gd name="T2" fmla="*/ 14641 w 445"/>
              <a:gd name="T3" fmla="*/ 58439 h 436"/>
              <a:gd name="T4" fmla="*/ 33619 w 445"/>
              <a:gd name="T5" fmla="*/ 101585 h 436"/>
              <a:gd name="T6" fmla="*/ 62901 w 445"/>
              <a:gd name="T7" fmla="*/ 111416 h 436"/>
              <a:gd name="T8" fmla="*/ 67781 w 445"/>
              <a:gd name="T9" fmla="*/ 111416 h 436"/>
              <a:gd name="T10" fmla="*/ 72661 w 445"/>
              <a:gd name="T11" fmla="*/ 135447 h 436"/>
              <a:gd name="T12" fmla="*/ 72661 w 445"/>
              <a:gd name="T13" fmla="*/ 135447 h 436"/>
              <a:gd name="T14" fmla="*/ 0 w 445"/>
              <a:gd name="T15" fmla="*/ 188425 h 436"/>
              <a:gd name="T16" fmla="*/ 62901 w 445"/>
              <a:gd name="T17" fmla="*/ 237579 h 436"/>
              <a:gd name="T18" fmla="*/ 62901 w 445"/>
              <a:gd name="T19" fmla="*/ 237579 h 436"/>
              <a:gd name="T20" fmla="*/ 67781 w 445"/>
              <a:gd name="T21" fmla="*/ 237579 h 436"/>
              <a:gd name="T22" fmla="*/ 106280 w 445"/>
              <a:gd name="T23" fmla="*/ 227748 h 436"/>
              <a:gd name="T24" fmla="*/ 135020 w 445"/>
              <a:gd name="T25" fmla="*/ 174771 h 436"/>
              <a:gd name="T26" fmla="*/ 111161 w 445"/>
              <a:gd name="T27" fmla="*/ 125616 h 436"/>
              <a:gd name="T28" fmla="*/ 96520 w 445"/>
              <a:gd name="T29" fmla="*/ 111416 h 436"/>
              <a:gd name="T30" fmla="*/ 106280 w 445"/>
              <a:gd name="T31" fmla="*/ 96670 h 436"/>
              <a:gd name="T32" fmla="*/ 125259 w 445"/>
              <a:gd name="T33" fmla="*/ 53524 h 436"/>
              <a:gd name="T34" fmla="*/ 106280 w 445"/>
              <a:gd name="T35" fmla="*/ 9831 h 436"/>
              <a:gd name="T36" fmla="*/ 115499 w 445"/>
              <a:gd name="T37" fmla="*/ 9831 h 436"/>
              <a:gd name="T38" fmla="*/ 135020 w 445"/>
              <a:gd name="T39" fmla="*/ 0 h 436"/>
              <a:gd name="T40" fmla="*/ 135020 w 445"/>
              <a:gd name="T41" fmla="*/ 0 h 436"/>
              <a:gd name="T42" fmla="*/ 77541 w 445"/>
              <a:gd name="T43" fmla="*/ 0 h 436"/>
              <a:gd name="T44" fmla="*/ 14641 w 445"/>
              <a:gd name="T45" fmla="*/ 58439 h 436"/>
              <a:gd name="T46" fmla="*/ 111161 w 445"/>
              <a:gd name="T47" fmla="*/ 179140 h 436"/>
              <a:gd name="T48" fmla="*/ 111161 w 445"/>
              <a:gd name="T49" fmla="*/ 179140 h 436"/>
              <a:gd name="T50" fmla="*/ 72661 w 445"/>
              <a:gd name="T51" fmla="*/ 213002 h 436"/>
              <a:gd name="T52" fmla="*/ 29281 w 445"/>
              <a:gd name="T53" fmla="*/ 188425 h 436"/>
              <a:gd name="T54" fmla="*/ 38500 w 445"/>
              <a:gd name="T55" fmla="*/ 159478 h 436"/>
              <a:gd name="T56" fmla="*/ 67781 w 445"/>
              <a:gd name="T57" fmla="*/ 150194 h 436"/>
              <a:gd name="T58" fmla="*/ 72661 w 445"/>
              <a:gd name="T59" fmla="*/ 150194 h 436"/>
              <a:gd name="T60" fmla="*/ 111161 w 445"/>
              <a:gd name="T61" fmla="*/ 179140 h 436"/>
              <a:gd name="T62" fmla="*/ 96520 w 445"/>
              <a:gd name="T63" fmla="*/ 43693 h 436"/>
              <a:gd name="T64" fmla="*/ 96520 w 445"/>
              <a:gd name="T65" fmla="*/ 43693 h 436"/>
              <a:gd name="T66" fmla="*/ 77541 w 445"/>
              <a:gd name="T67" fmla="*/ 92301 h 436"/>
              <a:gd name="T68" fmla="*/ 72661 w 445"/>
              <a:gd name="T69" fmla="*/ 92301 h 436"/>
              <a:gd name="T70" fmla="*/ 43922 w 445"/>
              <a:gd name="T71" fmla="*/ 63354 h 436"/>
              <a:gd name="T72" fmla="*/ 43922 w 445"/>
              <a:gd name="T73" fmla="*/ 33862 h 436"/>
              <a:gd name="T74" fmla="*/ 58020 w 445"/>
              <a:gd name="T75" fmla="*/ 14200 h 436"/>
              <a:gd name="T76" fmla="*/ 62901 w 445"/>
              <a:gd name="T77" fmla="*/ 14200 h 436"/>
              <a:gd name="T78" fmla="*/ 96520 w 445"/>
              <a:gd name="T79" fmla="*/ 43693 h 436"/>
              <a:gd name="T80" fmla="*/ 202258 w 445"/>
              <a:gd name="T81" fmla="*/ 92301 h 436"/>
              <a:gd name="T82" fmla="*/ 202258 w 445"/>
              <a:gd name="T83" fmla="*/ 92301 h 436"/>
              <a:gd name="T84" fmla="*/ 202258 w 445"/>
              <a:gd name="T85" fmla="*/ 53524 h 436"/>
              <a:gd name="T86" fmla="*/ 172977 w 445"/>
              <a:gd name="T87" fmla="*/ 53524 h 436"/>
              <a:gd name="T88" fmla="*/ 172977 w 445"/>
              <a:gd name="T89" fmla="*/ 92301 h 436"/>
              <a:gd name="T90" fmla="*/ 135020 w 445"/>
              <a:gd name="T91" fmla="*/ 92301 h 436"/>
              <a:gd name="T92" fmla="*/ 135020 w 445"/>
              <a:gd name="T93" fmla="*/ 116332 h 436"/>
              <a:gd name="T94" fmla="*/ 172977 w 445"/>
              <a:gd name="T95" fmla="*/ 116332 h 436"/>
              <a:gd name="T96" fmla="*/ 172977 w 445"/>
              <a:gd name="T97" fmla="*/ 159478 h 436"/>
              <a:gd name="T98" fmla="*/ 202258 w 445"/>
              <a:gd name="T99" fmla="*/ 159478 h 436"/>
              <a:gd name="T100" fmla="*/ 202258 w 445"/>
              <a:gd name="T101" fmla="*/ 116332 h 436"/>
              <a:gd name="T102" fmla="*/ 240758 w 445"/>
              <a:gd name="T103" fmla="*/ 116332 h 436"/>
              <a:gd name="T104" fmla="*/ 240758 w 445"/>
              <a:gd name="T105" fmla="*/ 92301 h 436"/>
              <a:gd name="T106" fmla="*/ 202258 w 445"/>
              <a:gd name="T107" fmla="*/ 92301 h 4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45" h="436">
                <a:moveTo>
                  <a:pt x="27" y="107"/>
                </a:moveTo>
                <a:lnTo>
                  <a:pt x="27" y="107"/>
                </a:lnTo>
                <a:cubicBezTo>
                  <a:pt x="27" y="142"/>
                  <a:pt x="36" y="169"/>
                  <a:pt x="62" y="186"/>
                </a:cubicBezTo>
                <a:cubicBezTo>
                  <a:pt x="81" y="195"/>
                  <a:pt x="107" y="204"/>
                  <a:pt x="116" y="204"/>
                </a:cubicBezTo>
                <a:lnTo>
                  <a:pt x="125" y="204"/>
                </a:lnTo>
                <a:cubicBezTo>
                  <a:pt x="125" y="204"/>
                  <a:pt x="116" y="222"/>
                  <a:pt x="134" y="248"/>
                </a:cubicBezTo>
                <a:cubicBezTo>
                  <a:pt x="107" y="248"/>
                  <a:pt x="0" y="257"/>
                  <a:pt x="0" y="345"/>
                </a:cubicBezTo>
                <a:cubicBezTo>
                  <a:pt x="0" y="435"/>
                  <a:pt x="98" y="435"/>
                  <a:pt x="116" y="435"/>
                </a:cubicBezTo>
                <a:cubicBezTo>
                  <a:pt x="116" y="435"/>
                  <a:pt x="116" y="435"/>
                  <a:pt x="125" y="435"/>
                </a:cubicBezTo>
                <a:cubicBezTo>
                  <a:pt x="134" y="435"/>
                  <a:pt x="169" y="435"/>
                  <a:pt x="196" y="417"/>
                </a:cubicBezTo>
                <a:cubicBezTo>
                  <a:pt x="231" y="399"/>
                  <a:pt x="249" y="364"/>
                  <a:pt x="249" y="320"/>
                </a:cubicBezTo>
                <a:cubicBezTo>
                  <a:pt x="249" y="275"/>
                  <a:pt x="222" y="248"/>
                  <a:pt x="205" y="230"/>
                </a:cubicBezTo>
                <a:cubicBezTo>
                  <a:pt x="187" y="222"/>
                  <a:pt x="178" y="213"/>
                  <a:pt x="178" y="204"/>
                </a:cubicBezTo>
                <a:cubicBezTo>
                  <a:pt x="178" y="195"/>
                  <a:pt x="187" y="186"/>
                  <a:pt x="196" y="177"/>
                </a:cubicBezTo>
                <a:cubicBezTo>
                  <a:pt x="213" y="160"/>
                  <a:pt x="231" y="142"/>
                  <a:pt x="231" y="98"/>
                </a:cubicBezTo>
                <a:cubicBezTo>
                  <a:pt x="231" y="62"/>
                  <a:pt x="222" y="36"/>
                  <a:pt x="196" y="18"/>
                </a:cubicBezTo>
                <a:lnTo>
                  <a:pt x="213" y="18"/>
                </a:lnTo>
                <a:cubicBezTo>
                  <a:pt x="231" y="18"/>
                  <a:pt x="249" y="9"/>
                  <a:pt x="249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34" y="0"/>
                  <a:pt x="27" y="0"/>
                  <a:pt x="27" y="107"/>
                </a:cubicBezTo>
                <a:close/>
                <a:moveTo>
                  <a:pt x="205" y="328"/>
                </a:moveTo>
                <a:lnTo>
                  <a:pt x="205" y="328"/>
                </a:lnTo>
                <a:cubicBezTo>
                  <a:pt x="213" y="364"/>
                  <a:pt x="178" y="390"/>
                  <a:pt x="134" y="390"/>
                </a:cubicBezTo>
                <a:cubicBezTo>
                  <a:pt x="90" y="399"/>
                  <a:pt x="54" y="381"/>
                  <a:pt x="54" y="345"/>
                </a:cubicBezTo>
                <a:cubicBezTo>
                  <a:pt x="45" y="328"/>
                  <a:pt x="54" y="310"/>
                  <a:pt x="71" y="292"/>
                </a:cubicBezTo>
                <a:cubicBezTo>
                  <a:pt x="90" y="283"/>
                  <a:pt x="107" y="275"/>
                  <a:pt x="125" y="275"/>
                </a:cubicBezTo>
                <a:cubicBezTo>
                  <a:pt x="134" y="275"/>
                  <a:pt x="134" y="275"/>
                  <a:pt x="134" y="275"/>
                </a:cubicBezTo>
                <a:cubicBezTo>
                  <a:pt x="178" y="275"/>
                  <a:pt x="205" y="301"/>
                  <a:pt x="205" y="328"/>
                </a:cubicBezTo>
                <a:close/>
                <a:moveTo>
                  <a:pt x="178" y="80"/>
                </a:moveTo>
                <a:lnTo>
                  <a:pt x="178" y="80"/>
                </a:lnTo>
                <a:cubicBezTo>
                  <a:pt x="187" y="124"/>
                  <a:pt x="169" y="160"/>
                  <a:pt x="143" y="169"/>
                </a:cubicBezTo>
                <a:cubicBezTo>
                  <a:pt x="143" y="169"/>
                  <a:pt x="143" y="169"/>
                  <a:pt x="134" y="169"/>
                </a:cubicBezTo>
                <a:cubicBezTo>
                  <a:pt x="107" y="169"/>
                  <a:pt x="90" y="151"/>
                  <a:pt x="81" y="116"/>
                </a:cubicBezTo>
                <a:cubicBezTo>
                  <a:pt x="71" y="98"/>
                  <a:pt x="71" y="80"/>
                  <a:pt x="81" y="62"/>
                </a:cubicBezTo>
                <a:cubicBezTo>
                  <a:pt x="81" y="45"/>
                  <a:pt x="98" y="36"/>
                  <a:pt x="107" y="26"/>
                </a:cubicBezTo>
                <a:lnTo>
                  <a:pt x="116" y="26"/>
                </a:lnTo>
                <a:cubicBezTo>
                  <a:pt x="151" y="26"/>
                  <a:pt x="169" y="45"/>
                  <a:pt x="178" y="80"/>
                </a:cubicBezTo>
                <a:close/>
                <a:moveTo>
                  <a:pt x="373" y="169"/>
                </a:moveTo>
                <a:lnTo>
                  <a:pt x="373" y="169"/>
                </a:lnTo>
                <a:cubicBezTo>
                  <a:pt x="373" y="98"/>
                  <a:pt x="373" y="98"/>
                  <a:pt x="373" y="98"/>
                </a:cubicBezTo>
                <a:cubicBezTo>
                  <a:pt x="319" y="98"/>
                  <a:pt x="319" y="98"/>
                  <a:pt x="319" y="98"/>
                </a:cubicBezTo>
                <a:cubicBezTo>
                  <a:pt x="319" y="169"/>
                  <a:pt x="319" y="169"/>
                  <a:pt x="319" y="169"/>
                </a:cubicBezTo>
                <a:cubicBezTo>
                  <a:pt x="249" y="169"/>
                  <a:pt x="249" y="169"/>
                  <a:pt x="249" y="169"/>
                </a:cubicBezTo>
                <a:cubicBezTo>
                  <a:pt x="249" y="213"/>
                  <a:pt x="249" y="213"/>
                  <a:pt x="249" y="213"/>
                </a:cubicBezTo>
                <a:cubicBezTo>
                  <a:pt x="319" y="213"/>
                  <a:pt x="319" y="213"/>
                  <a:pt x="319" y="213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373" y="292"/>
                  <a:pt x="373" y="292"/>
                  <a:pt x="373" y="292"/>
                </a:cubicBezTo>
                <a:cubicBezTo>
                  <a:pt x="373" y="213"/>
                  <a:pt x="373" y="213"/>
                  <a:pt x="373" y="213"/>
                </a:cubicBezTo>
                <a:cubicBezTo>
                  <a:pt x="444" y="213"/>
                  <a:pt x="444" y="213"/>
                  <a:pt x="444" y="213"/>
                </a:cubicBezTo>
                <a:cubicBezTo>
                  <a:pt x="444" y="169"/>
                  <a:pt x="444" y="169"/>
                  <a:pt x="444" y="169"/>
                </a:cubicBezTo>
                <a:lnTo>
                  <a:pt x="373" y="16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76200">
              <a:schemeClr val="tx1">
                <a:lumMod val="65000"/>
                <a:lumOff val="35000"/>
              </a:schemeClr>
            </a:innerShdw>
          </a:effectLst>
        </p:spPr>
        <p:txBody>
          <a:bodyPr wrap="none" lIns="34290" tIns="17145" rIns="34290" bIns="17145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75"/>
          <p:cNvSpPr>
            <a:spLocks noChangeArrowheads="1"/>
          </p:cNvSpPr>
          <p:nvPr/>
        </p:nvSpPr>
        <p:spPr bwMode="auto">
          <a:xfrm>
            <a:off x="6039610" y="4123729"/>
            <a:ext cx="123826" cy="229962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76200">
              <a:schemeClr val="tx1">
                <a:lumMod val="65000"/>
                <a:lumOff val="35000"/>
              </a:schemeClr>
            </a:innerShdw>
          </a:effectLst>
        </p:spPr>
        <p:txBody>
          <a:bodyPr wrap="none" lIns="34290" tIns="17145" rIns="34290" bIns="17145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85"/>
          <p:cNvSpPr>
            <a:spLocks noChangeArrowheads="1"/>
          </p:cNvSpPr>
          <p:nvPr/>
        </p:nvSpPr>
        <p:spPr bwMode="auto">
          <a:xfrm>
            <a:off x="5447199" y="4145105"/>
            <a:ext cx="232912" cy="187212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76200">
              <a:schemeClr val="tx1">
                <a:lumMod val="65000"/>
                <a:lumOff val="35000"/>
              </a:schemeClr>
            </a:innerShdw>
          </a:effectLst>
        </p:spPr>
        <p:txBody>
          <a:bodyPr wrap="none" lIns="34290" tIns="17145" rIns="34290" bIns="17145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3839462" y="3030625"/>
            <a:ext cx="4420618" cy="824138"/>
          </a:xfrm>
          <a:custGeom>
            <a:avLst/>
            <a:gdLst/>
            <a:ahLst/>
            <a:cxnLst/>
            <a:rect l="l" t="t" r="r" b="b"/>
            <a:pathLst>
              <a:path w="4661058" h="868965">
                <a:moveTo>
                  <a:pt x="2418378" y="758027"/>
                </a:moveTo>
                <a:lnTo>
                  <a:pt x="2390151" y="822296"/>
                </a:lnTo>
                <a:lnTo>
                  <a:pt x="2446967" y="822296"/>
                </a:lnTo>
                <a:close/>
                <a:moveTo>
                  <a:pt x="2196920" y="755493"/>
                </a:moveTo>
                <a:lnTo>
                  <a:pt x="2196920" y="814333"/>
                </a:lnTo>
                <a:lnTo>
                  <a:pt x="2230592" y="814333"/>
                </a:lnTo>
                <a:cubicBezTo>
                  <a:pt x="2242152" y="814322"/>
                  <a:pt x="2251030" y="811810"/>
                  <a:pt x="2257227" y="806797"/>
                </a:cubicBezTo>
                <a:cubicBezTo>
                  <a:pt x="2263424" y="801784"/>
                  <a:pt x="2266554" y="794339"/>
                  <a:pt x="2266618" y="784461"/>
                </a:cubicBezTo>
                <a:cubicBezTo>
                  <a:pt x="2266554" y="774858"/>
                  <a:pt x="2263424" y="767631"/>
                  <a:pt x="2257227" y="762780"/>
                </a:cubicBezTo>
                <a:cubicBezTo>
                  <a:pt x="2251030" y="757930"/>
                  <a:pt x="2242152" y="755501"/>
                  <a:pt x="2230592" y="755493"/>
                </a:cubicBezTo>
                <a:close/>
                <a:moveTo>
                  <a:pt x="1615895" y="755493"/>
                </a:moveTo>
                <a:lnTo>
                  <a:pt x="1615895" y="814333"/>
                </a:lnTo>
                <a:lnTo>
                  <a:pt x="1649567" y="814333"/>
                </a:lnTo>
                <a:cubicBezTo>
                  <a:pt x="1661127" y="814322"/>
                  <a:pt x="1670005" y="811810"/>
                  <a:pt x="1676202" y="806797"/>
                </a:cubicBezTo>
                <a:cubicBezTo>
                  <a:pt x="1682398" y="801784"/>
                  <a:pt x="1685529" y="794339"/>
                  <a:pt x="1685593" y="784461"/>
                </a:cubicBezTo>
                <a:cubicBezTo>
                  <a:pt x="1685529" y="774858"/>
                  <a:pt x="1682398" y="767631"/>
                  <a:pt x="1676202" y="762780"/>
                </a:cubicBezTo>
                <a:cubicBezTo>
                  <a:pt x="1670005" y="757930"/>
                  <a:pt x="1661127" y="755501"/>
                  <a:pt x="1649567" y="755493"/>
                </a:cubicBezTo>
                <a:close/>
                <a:moveTo>
                  <a:pt x="3198952" y="754951"/>
                </a:moveTo>
                <a:cubicBezTo>
                  <a:pt x="3189423" y="755051"/>
                  <a:pt x="3180765" y="757304"/>
                  <a:pt x="3172980" y="761708"/>
                </a:cubicBezTo>
                <a:cubicBezTo>
                  <a:pt x="3165194" y="766113"/>
                  <a:pt x="3158977" y="772066"/>
                  <a:pt x="3154328" y="779569"/>
                </a:cubicBezTo>
                <a:cubicBezTo>
                  <a:pt x="3149680" y="787071"/>
                  <a:pt x="3147298" y="795518"/>
                  <a:pt x="3147182" y="804911"/>
                </a:cubicBezTo>
                <a:cubicBezTo>
                  <a:pt x="3147298" y="814306"/>
                  <a:pt x="3149680" y="822769"/>
                  <a:pt x="3154328" y="830300"/>
                </a:cubicBezTo>
                <a:cubicBezTo>
                  <a:pt x="3158977" y="837831"/>
                  <a:pt x="3165194" y="843814"/>
                  <a:pt x="3172980" y="848247"/>
                </a:cubicBezTo>
                <a:cubicBezTo>
                  <a:pt x="3180765" y="852681"/>
                  <a:pt x="3189423" y="854950"/>
                  <a:pt x="3198952" y="855052"/>
                </a:cubicBezTo>
                <a:cubicBezTo>
                  <a:pt x="3208476" y="854950"/>
                  <a:pt x="3217102" y="852681"/>
                  <a:pt x="3224830" y="848247"/>
                </a:cubicBezTo>
                <a:cubicBezTo>
                  <a:pt x="3232558" y="843814"/>
                  <a:pt x="3238717" y="837831"/>
                  <a:pt x="3243307" y="830300"/>
                </a:cubicBezTo>
                <a:cubicBezTo>
                  <a:pt x="3247897" y="822769"/>
                  <a:pt x="3250248" y="814306"/>
                  <a:pt x="3250360" y="804911"/>
                </a:cubicBezTo>
                <a:cubicBezTo>
                  <a:pt x="3250248" y="795518"/>
                  <a:pt x="3247897" y="787071"/>
                  <a:pt x="3243307" y="779569"/>
                </a:cubicBezTo>
                <a:cubicBezTo>
                  <a:pt x="3238717" y="772066"/>
                  <a:pt x="3232558" y="766113"/>
                  <a:pt x="3224830" y="761708"/>
                </a:cubicBezTo>
                <a:cubicBezTo>
                  <a:pt x="3217102" y="757304"/>
                  <a:pt x="3208476" y="755051"/>
                  <a:pt x="3198952" y="754951"/>
                </a:cubicBezTo>
                <a:close/>
                <a:moveTo>
                  <a:pt x="1941652" y="754951"/>
                </a:moveTo>
                <a:cubicBezTo>
                  <a:pt x="1932123" y="755051"/>
                  <a:pt x="1923466" y="757304"/>
                  <a:pt x="1915680" y="761708"/>
                </a:cubicBezTo>
                <a:cubicBezTo>
                  <a:pt x="1907894" y="766113"/>
                  <a:pt x="1901677" y="772066"/>
                  <a:pt x="1897029" y="779569"/>
                </a:cubicBezTo>
                <a:cubicBezTo>
                  <a:pt x="1892380" y="787071"/>
                  <a:pt x="1889998" y="795518"/>
                  <a:pt x="1889882" y="804911"/>
                </a:cubicBezTo>
                <a:cubicBezTo>
                  <a:pt x="1889998" y="814306"/>
                  <a:pt x="1892380" y="822769"/>
                  <a:pt x="1897029" y="830300"/>
                </a:cubicBezTo>
                <a:cubicBezTo>
                  <a:pt x="1901677" y="837831"/>
                  <a:pt x="1907894" y="843814"/>
                  <a:pt x="1915680" y="848247"/>
                </a:cubicBezTo>
                <a:cubicBezTo>
                  <a:pt x="1923466" y="852681"/>
                  <a:pt x="1932123" y="854950"/>
                  <a:pt x="1941652" y="855052"/>
                </a:cubicBezTo>
                <a:cubicBezTo>
                  <a:pt x="1951176" y="854950"/>
                  <a:pt x="1959802" y="852681"/>
                  <a:pt x="1967530" y="848247"/>
                </a:cubicBezTo>
                <a:cubicBezTo>
                  <a:pt x="1975258" y="843814"/>
                  <a:pt x="1981417" y="837831"/>
                  <a:pt x="1986007" y="830300"/>
                </a:cubicBezTo>
                <a:cubicBezTo>
                  <a:pt x="1990597" y="822769"/>
                  <a:pt x="1992948" y="814306"/>
                  <a:pt x="1993060" y="804911"/>
                </a:cubicBezTo>
                <a:cubicBezTo>
                  <a:pt x="1992948" y="795518"/>
                  <a:pt x="1990597" y="787071"/>
                  <a:pt x="1986007" y="779569"/>
                </a:cubicBezTo>
                <a:cubicBezTo>
                  <a:pt x="1981417" y="772066"/>
                  <a:pt x="1975258" y="766113"/>
                  <a:pt x="1967530" y="761708"/>
                </a:cubicBezTo>
                <a:cubicBezTo>
                  <a:pt x="1959802" y="757304"/>
                  <a:pt x="1951176" y="755051"/>
                  <a:pt x="1941652" y="754951"/>
                </a:cubicBezTo>
                <a:close/>
                <a:moveTo>
                  <a:pt x="1503501" y="754951"/>
                </a:moveTo>
                <a:cubicBezTo>
                  <a:pt x="1493972" y="755051"/>
                  <a:pt x="1485315" y="757304"/>
                  <a:pt x="1477529" y="761708"/>
                </a:cubicBezTo>
                <a:cubicBezTo>
                  <a:pt x="1469743" y="766113"/>
                  <a:pt x="1463526" y="772066"/>
                  <a:pt x="1458878" y="779569"/>
                </a:cubicBezTo>
                <a:cubicBezTo>
                  <a:pt x="1454230" y="787071"/>
                  <a:pt x="1451848" y="795518"/>
                  <a:pt x="1451731" y="804911"/>
                </a:cubicBezTo>
                <a:cubicBezTo>
                  <a:pt x="1451848" y="814306"/>
                  <a:pt x="1454230" y="822769"/>
                  <a:pt x="1458878" y="830300"/>
                </a:cubicBezTo>
                <a:cubicBezTo>
                  <a:pt x="1463526" y="837831"/>
                  <a:pt x="1469743" y="843814"/>
                  <a:pt x="1477529" y="848247"/>
                </a:cubicBezTo>
                <a:cubicBezTo>
                  <a:pt x="1485315" y="852681"/>
                  <a:pt x="1493972" y="854950"/>
                  <a:pt x="1503501" y="855052"/>
                </a:cubicBezTo>
                <a:cubicBezTo>
                  <a:pt x="1513026" y="854950"/>
                  <a:pt x="1521652" y="852681"/>
                  <a:pt x="1529380" y="848247"/>
                </a:cubicBezTo>
                <a:cubicBezTo>
                  <a:pt x="1537108" y="843814"/>
                  <a:pt x="1543267" y="837831"/>
                  <a:pt x="1547857" y="830300"/>
                </a:cubicBezTo>
                <a:cubicBezTo>
                  <a:pt x="1552447" y="822769"/>
                  <a:pt x="1554798" y="814306"/>
                  <a:pt x="1554910" y="804911"/>
                </a:cubicBezTo>
                <a:cubicBezTo>
                  <a:pt x="1554798" y="795518"/>
                  <a:pt x="1552447" y="787071"/>
                  <a:pt x="1547857" y="779569"/>
                </a:cubicBezTo>
                <a:cubicBezTo>
                  <a:pt x="1543267" y="772066"/>
                  <a:pt x="1537108" y="766113"/>
                  <a:pt x="1529380" y="761708"/>
                </a:cubicBezTo>
                <a:cubicBezTo>
                  <a:pt x="1521652" y="757304"/>
                  <a:pt x="1513026" y="755051"/>
                  <a:pt x="1503501" y="754951"/>
                </a:cubicBezTo>
                <a:close/>
                <a:moveTo>
                  <a:pt x="3296890" y="741581"/>
                </a:moveTo>
                <a:lnTo>
                  <a:pt x="3311888" y="741581"/>
                </a:lnTo>
                <a:lnTo>
                  <a:pt x="3387920" y="843452"/>
                </a:lnTo>
                <a:lnTo>
                  <a:pt x="3387920" y="741581"/>
                </a:lnTo>
                <a:lnTo>
                  <a:pt x="3402195" y="741581"/>
                </a:lnTo>
                <a:lnTo>
                  <a:pt x="3402195" y="868241"/>
                </a:lnTo>
                <a:lnTo>
                  <a:pt x="3387377" y="868241"/>
                </a:lnTo>
                <a:lnTo>
                  <a:pt x="3311345" y="766551"/>
                </a:lnTo>
                <a:lnTo>
                  <a:pt x="3311345" y="868241"/>
                </a:lnTo>
                <a:lnTo>
                  <a:pt x="3296890" y="868241"/>
                </a:lnTo>
                <a:close/>
                <a:moveTo>
                  <a:pt x="3087340" y="741581"/>
                </a:moveTo>
                <a:lnTo>
                  <a:pt x="3101795" y="741581"/>
                </a:lnTo>
                <a:lnTo>
                  <a:pt x="3101795" y="868241"/>
                </a:lnTo>
                <a:lnTo>
                  <a:pt x="3087340" y="868241"/>
                </a:lnTo>
                <a:close/>
                <a:moveTo>
                  <a:pt x="2965372" y="741581"/>
                </a:moveTo>
                <a:lnTo>
                  <a:pt x="3062533" y="741581"/>
                </a:lnTo>
                <a:lnTo>
                  <a:pt x="3062533" y="755493"/>
                </a:lnTo>
                <a:lnTo>
                  <a:pt x="3021090" y="755493"/>
                </a:lnTo>
                <a:lnTo>
                  <a:pt x="3021090" y="868241"/>
                </a:lnTo>
                <a:lnTo>
                  <a:pt x="3006635" y="868241"/>
                </a:lnTo>
                <a:lnTo>
                  <a:pt x="3006635" y="755493"/>
                </a:lnTo>
                <a:lnTo>
                  <a:pt x="2965372" y="755493"/>
                </a:lnTo>
                <a:close/>
                <a:moveTo>
                  <a:pt x="2830165" y="741581"/>
                </a:moveTo>
                <a:lnTo>
                  <a:pt x="2845163" y="741581"/>
                </a:lnTo>
                <a:lnTo>
                  <a:pt x="2921195" y="843452"/>
                </a:lnTo>
                <a:lnTo>
                  <a:pt x="2921195" y="741581"/>
                </a:lnTo>
                <a:lnTo>
                  <a:pt x="2935470" y="741581"/>
                </a:lnTo>
                <a:lnTo>
                  <a:pt x="2935470" y="868241"/>
                </a:lnTo>
                <a:lnTo>
                  <a:pt x="2920652" y="868241"/>
                </a:lnTo>
                <a:lnTo>
                  <a:pt x="2844620" y="766551"/>
                </a:lnTo>
                <a:lnTo>
                  <a:pt x="2844620" y="868241"/>
                </a:lnTo>
                <a:lnTo>
                  <a:pt x="2830165" y="868241"/>
                </a:lnTo>
                <a:close/>
                <a:moveTo>
                  <a:pt x="2706340" y="741581"/>
                </a:moveTo>
                <a:lnTo>
                  <a:pt x="2792280" y="741581"/>
                </a:lnTo>
                <a:lnTo>
                  <a:pt x="2792280" y="755493"/>
                </a:lnTo>
                <a:lnTo>
                  <a:pt x="2720795" y="755493"/>
                </a:lnTo>
                <a:lnTo>
                  <a:pt x="2720795" y="797140"/>
                </a:lnTo>
                <a:lnTo>
                  <a:pt x="2784679" y="797140"/>
                </a:lnTo>
                <a:lnTo>
                  <a:pt x="2784679" y="811053"/>
                </a:lnTo>
                <a:lnTo>
                  <a:pt x="2720795" y="811053"/>
                </a:lnTo>
                <a:lnTo>
                  <a:pt x="2720795" y="854509"/>
                </a:lnTo>
                <a:lnTo>
                  <a:pt x="2794633" y="854509"/>
                </a:lnTo>
                <a:lnTo>
                  <a:pt x="2794633" y="868241"/>
                </a:lnTo>
                <a:lnTo>
                  <a:pt x="2706340" y="868241"/>
                </a:lnTo>
                <a:close/>
                <a:moveTo>
                  <a:pt x="2584372" y="741581"/>
                </a:moveTo>
                <a:lnTo>
                  <a:pt x="2681533" y="741581"/>
                </a:lnTo>
                <a:lnTo>
                  <a:pt x="2681533" y="755493"/>
                </a:lnTo>
                <a:lnTo>
                  <a:pt x="2640090" y="755493"/>
                </a:lnTo>
                <a:lnTo>
                  <a:pt x="2640090" y="868241"/>
                </a:lnTo>
                <a:lnTo>
                  <a:pt x="2625635" y="868241"/>
                </a:lnTo>
                <a:lnTo>
                  <a:pt x="2625635" y="755493"/>
                </a:lnTo>
                <a:lnTo>
                  <a:pt x="2584372" y="755493"/>
                </a:lnTo>
                <a:close/>
                <a:moveTo>
                  <a:pt x="2479597" y="741581"/>
                </a:moveTo>
                <a:lnTo>
                  <a:pt x="2576758" y="741581"/>
                </a:lnTo>
                <a:lnTo>
                  <a:pt x="2576758" y="755493"/>
                </a:lnTo>
                <a:lnTo>
                  <a:pt x="2535315" y="755493"/>
                </a:lnTo>
                <a:lnTo>
                  <a:pt x="2535315" y="868241"/>
                </a:lnTo>
                <a:lnTo>
                  <a:pt x="2520860" y="868241"/>
                </a:lnTo>
                <a:lnTo>
                  <a:pt x="2520860" y="755493"/>
                </a:lnTo>
                <a:lnTo>
                  <a:pt x="2479597" y="755493"/>
                </a:lnTo>
                <a:close/>
                <a:moveTo>
                  <a:pt x="2411321" y="741581"/>
                </a:moveTo>
                <a:lnTo>
                  <a:pt x="2426339" y="741581"/>
                </a:lnTo>
                <a:lnTo>
                  <a:pt x="2482975" y="868241"/>
                </a:lnTo>
                <a:lnTo>
                  <a:pt x="2467232" y="868241"/>
                </a:lnTo>
                <a:lnTo>
                  <a:pt x="2453119" y="836208"/>
                </a:lnTo>
                <a:lnTo>
                  <a:pt x="2383999" y="836208"/>
                </a:lnTo>
                <a:lnTo>
                  <a:pt x="2369885" y="868241"/>
                </a:lnTo>
                <a:lnTo>
                  <a:pt x="2354505" y="868241"/>
                </a:lnTo>
                <a:close/>
                <a:moveTo>
                  <a:pt x="2182465" y="741581"/>
                </a:moveTo>
                <a:lnTo>
                  <a:pt x="2230592" y="741581"/>
                </a:lnTo>
                <a:cubicBezTo>
                  <a:pt x="2246533" y="741667"/>
                  <a:pt x="2258816" y="745381"/>
                  <a:pt x="2267442" y="752724"/>
                </a:cubicBezTo>
                <a:cubicBezTo>
                  <a:pt x="2276067" y="760067"/>
                  <a:pt x="2280430" y="770525"/>
                  <a:pt x="2280531" y="784099"/>
                </a:cubicBezTo>
                <a:cubicBezTo>
                  <a:pt x="2280490" y="794625"/>
                  <a:pt x="2278042" y="803351"/>
                  <a:pt x="2273187" y="810276"/>
                </a:cubicBezTo>
                <a:cubicBezTo>
                  <a:pt x="2268332" y="817200"/>
                  <a:pt x="2261315" y="822166"/>
                  <a:pt x="2252135" y="825174"/>
                </a:cubicBezTo>
                <a:lnTo>
                  <a:pt x="2281797" y="868241"/>
                </a:lnTo>
                <a:lnTo>
                  <a:pt x="2265351" y="868241"/>
                </a:lnTo>
                <a:lnTo>
                  <a:pt x="2239101" y="827884"/>
                </a:lnTo>
                <a:cubicBezTo>
                  <a:pt x="2237739" y="827978"/>
                  <a:pt x="2236344" y="828061"/>
                  <a:pt x="2234914" y="828132"/>
                </a:cubicBezTo>
                <a:cubicBezTo>
                  <a:pt x="2233485" y="828204"/>
                  <a:pt x="2232044" y="828242"/>
                  <a:pt x="2230592" y="828245"/>
                </a:cubicBezTo>
                <a:lnTo>
                  <a:pt x="2196920" y="828245"/>
                </a:lnTo>
                <a:lnTo>
                  <a:pt x="2196920" y="868241"/>
                </a:lnTo>
                <a:lnTo>
                  <a:pt x="2182465" y="868241"/>
                </a:lnTo>
                <a:close/>
                <a:moveTo>
                  <a:pt x="2036694" y="741581"/>
                </a:moveTo>
                <a:lnTo>
                  <a:pt x="2051150" y="741581"/>
                </a:lnTo>
                <a:lnTo>
                  <a:pt x="2051150" y="816143"/>
                </a:lnTo>
                <a:cubicBezTo>
                  <a:pt x="2051267" y="828532"/>
                  <a:pt x="2054744" y="838093"/>
                  <a:pt x="2061581" y="844827"/>
                </a:cubicBezTo>
                <a:cubicBezTo>
                  <a:pt x="2068419" y="851561"/>
                  <a:pt x="2077915" y="854969"/>
                  <a:pt x="2090071" y="855052"/>
                </a:cubicBezTo>
                <a:cubicBezTo>
                  <a:pt x="2102211" y="854969"/>
                  <a:pt x="2111647" y="851561"/>
                  <a:pt x="2118379" y="844827"/>
                </a:cubicBezTo>
                <a:cubicBezTo>
                  <a:pt x="2125111" y="838093"/>
                  <a:pt x="2128528" y="828532"/>
                  <a:pt x="2128630" y="816143"/>
                </a:cubicBezTo>
                <a:lnTo>
                  <a:pt x="2128630" y="741581"/>
                </a:lnTo>
                <a:lnTo>
                  <a:pt x="2143085" y="741581"/>
                </a:lnTo>
                <a:lnTo>
                  <a:pt x="2143085" y="816143"/>
                </a:lnTo>
                <a:cubicBezTo>
                  <a:pt x="2142946" y="832754"/>
                  <a:pt x="2138252" y="845675"/>
                  <a:pt x="2129001" y="854905"/>
                </a:cubicBezTo>
                <a:cubicBezTo>
                  <a:pt x="2119750" y="864136"/>
                  <a:pt x="2106773" y="868822"/>
                  <a:pt x="2090071" y="868965"/>
                </a:cubicBezTo>
                <a:cubicBezTo>
                  <a:pt x="2073274" y="868822"/>
                  <a:pt x="2060214" y="864136"/>
                  <a:pt x="2050891" y="854905"/>
                </a:cubicBezTo>
                <a:cubicBezTo>
                  <a:pt x="2041569" y="845675"/>
                  <a:pt x="2036836" y="832754"/>
                  <a:pt x="2036694" y="816143"/>
                </a:cubicBezTo>
                <a:close/>
                <a:moveTo>
                  <a:pt x="1763955" y="741581"/>
                </a:moveTo>
                <a:lnTo>
                  <a:pt x="1778976" y="741581"/>
                </a:lnTo>
                <a:lnTo>
                  <a:pt x="1820046" y="807625"/>
                </a:lnTo>
                <a:lnTo>
                  <a:pt x="1860573" y="741581"/>
                </a:lnTo>
                <a:lnTo>
                  <a:pt x="1875413" y="741581"/>
                </a:lnTo>
                <a:lnTo>
                  <a:pt x="1827274" y="824815"/>
                </a:lnTo>
                <a:lnTo>
                  <a:pt x="1827274" y="868241"/>
                </a:lnTo>
                <a:lnTo>
                  <a:pt x="1813000" y="868241"/>
                </a:lnTo>
                <a:lnTo>
                  <a:pt x="1813000" y="825358"/>
                </a:lnTo>
                <a:close/>
                <a:moveTo>
                  <a:pt x="1601439" y="741581"/>
                </a:moveTo>
                <a:lnTo>
                  <a:pt x="1649567" y="741581"/>
                </a:lnTo>
                <a:cubicBezTo>
                  <a:pt x="1665508" y="741667"/>
                  <a:pt x="1677791" y="745381"/>
                  <a:pt x="1686416" y="752724"/>
                </a:cubicBezTo>
                <a:cubicBezTo>
                  <a:pt x="1695042" y="760067"/>
                  <a:pt x="1699405" y="770525"/>
                  <a:pt x="1699505" y="784099"/>
                </a:cubicBezTo>
                <a:cubicBezTo>
                  <a:pt x="1699465" y="794625"/>
                  <a:pt x="1697017" y="803351"/>
                  <a:pt x="1692162" y="810276"/>
                </a:cubicBezTo>
                <a:cubicBezTo>
                  <a:pt x="1687307" y="817200"/>
                  <a:pt x="1680289" y="822166"/>
                  <a:pt x="1671110" y="825174"/>
                </a:cubicBezTo>
                <a:lnTo>
                  <a:pt x="1700772" y="868241"/>
                </a:lnTo>
                <a:lnTo>
                  <a:pt x="1684325" y="868241"/>
                </a:lnTo>
                <a:lnTo>
                  <a:pt x="1658076" y="827884"/>
                </a:lnTo>
                <a:cubicBezTo>
                  <a:pt x="1656714" y="827978"/>
                  <a:pt x="1655319" y="828061"/>
                  <a:pt x="1653889" y="828132"/>
                </a:cubicBezTo>
                <a:cubicBezTo>
                  <a:pt x="1652460" y="828204"/>
                  <a:pt x="1651019" y="828242"/>
                  <a:pt x="1649567" y="828245"/>
                </a:cubicBezTo>
                <a:lnTo>
                  <a:pt x="1615895" y="828245"/>
                </a:lnTo>
                <a:lnTo>
                  <a:pt x="1615895" y="868241"/>
                </a:lnTo>
                <a:lnTo>
                  <a:pt x="1601439" y="868241"/>
                </a:lnTo>
                <a:close/>
                <a:moveTo>
                  <a:pt x="1344264" y="741581"/>
                </a:moveTo>
                <a:lnTo>
                  <a:pt x="1424776" y="741581"/>
                </a:lnTo>
                <a:lnTo>
                  <a:pt x="1424776" y="755493"/>
                </a:lnTo>
                <a:lnTo>
                  <a:pt x="1358720" y="755493"/>
                </a:lnTo>
                <a:lnTo>
                  <a:pt x="1358720" y="800036"/>
                </a:lnTo>
                <a:lnTo>
                  <a:pt x="1417899" y="800036"/>
                </a:lnTo>
                <a:lnTo>
                  <a:pt x="1417899" y="813948"/>
                </a:lnTo>
                <a:lnTo>
                  <a:pt x="1358720" y="813948"/>
                </a:lnTo>
                <a:lnTo>
                  <a:pt x="1358720" y="868241"/>
                </a:lnTo>
                <a:lnTo>
                  <a:pt x="1344264" y="868241"/>
                </a:lnTo>
                <a:close/>
                <a:moveTo>
                  <a:pt x="3198952" y="741219"/>
                </a:moveTo>
                <a:cubicBezTo>
                  <a:pt x="3211394" y="741345"/>
                  <a:pt x="3222588" y="744208"/>
                  <a:pt x="3232533" y="749807"/>
                </a:cubicBezTo>
                <a:cubicBezTo>
                  <a:pt x="3242478" y="755407"/>
                  <a:pt x="3250372" y="762987"/>
                  <a:pt x="3256214" y="772549"/>
                </a:cubicBezTo>
                <a:cubicBezTo>
                  <a:pt x="3262056" y="782111"/>
                  <a:pt x="3265044" y="792898"/>
                  <a:pt x="3265177" y="804911"/>
                </a:cubicBezTo>
                <a:cubicBezTo>
                  <a:pt x="3265044" y="816928"/>
                  <a:pt x="3262056" y="827746"/>
                  <a:pt x="3256214" y="837366"/>
                </a:cubicBezTo>
                <a:cubicBezTo>
                  <a:pt x="3250372" y="846986"/>
                  <a:pt x="3242478" y="854625"/>
                  <a:pt x="3232533" y="860283"/>
                </a:cubicBezTo>
                <a:cubicBezTo>
                  <a:pt x="3222588" y="865940"/>
                  <a:pt x="3211394" y="868834"/>
                  <a:pt x="3198952" y="868965"/>
                </a:cubicBezTo>
                <a:cubicBezTo>
                  <a:pt x="3186450" y="868834"/>
                  <a:pt x="3175213" y="865940"/>
                  <a:pt x="3165243" y="860283"/>
                </a:cubicBezTo>
                <a:cubicBezTo>
                  <a:pt x="3155272" y="854625"/>
                  <a:pt x="3147363" y="846986"/>
                  <a:pt x="3141516" y="837366"/>
                </a:cubicBezTo>
                <a:cubicBezTo>
                  <a:pt x="3135668" y="827746"/>
                  <a:pt x="3132678" y="816928"/>
                  <a:pt x="3132545" y="804911"/>
                </a:cubicBezTo>
                <a:cubicBezTo>
                  <a:pt x="3132678" y="792841"/>
                  <a:pt x="3135668" y="782027"/>
                  <a:pt x="3141516" y="772469"/>
                </a:cubicBezTo>
                <a:cubicBezTo>
                  <a:pt x="3147363" y="762910"/>
                  <a:pt x="3155272" y="755343"/>
                  <a:pt x="3165243" y="749767"/>
                </a:cubicBezTo>
                <a:cubicBezTo>
                  <a:pt x="3175213" y="744191"/>
                  <a:pt x="3186450" y="741342"/>
                  <a:pt x="3198952" y="741219"/>
                </a:cubicBezTo>
                <a:close/>
                <a:moveTo>
                  <a:pt x="1941652" y="741219"/>
                </a:moveTo>
                <a:cubicBezTo>
                  <a:pt x="1954094" y="741345"/>
                  <a:pt x="1965288" y="744208"/>
                  <a:pt x="1975233" y="749807"/>
                </a:cubicBezTo>
                <a:cubicBezTo>
                  <a:pt x="1985178" y="755407"/>
                  <a:pt x="1993072" y="762987"/>
                  <a:pt x="1998914" y="772549"/>
                </a:cubicBezTo>
                <a:cubicBezTo>
                  <a:pt x="2004756" y="782111"/>
                  <a:pt x="2007744" y="792898"/>
                  <a:pt x="2007877" y="804911"/>
                </a:cubicBezTo>
                <a:cubicBezTo>
                  <a:pt x="2007744" y="816928"/>
                  <a:pt x="2004756" y="827746"/>
                  <a:pt x="1998914" y="837366"/>
                </a:cubicBezTo>
                <a:cubicBezTo>
                  <a:pt x="1993072" y="846986"/>
                  <a:pt x="1985178" y="854625"/>
                  <a:pt x="1975233" y="860283"/>
                </a:cubicBezTo>
                <a:cubicBezTo>
                  <a:pt x="1965288" y="865940"/>
                  <a:pt x="1954094" y="868834"/>
                  <a:pt x="1941652" y="868965"/>
                </a:cubicBezTo>
                <a:cubicBezTo>
                  <a:pt x="1929150" y="868834"/>
                  <a:pt x="1917914" y="865940"/>
                  <a:pt x="1907943" y="860283"/>
                </a:cubicBezTo>
                <a:cubicBezTo>
                  <a:pt x="1897972" y="854625"/>
                  <a:pt x="1890063" y="846986"/>
                  <a:pt x="1884216" y="837366"/>
                </a:cubicBezTo>
                <a:cubicBezTo>
                  <a:pt x="1878368" y="827746"/>
                  <a:pt x="1875378" y="816928"/>
                  <a:pt x="1875245" y="804911"/>
                </a:cubicBezTo>
                <a:cubicBezTo>
                  <a:pt x="1875378" y="792841"/>
                  <a:pt x="1878368" y="782027"/>
                  <a:pt x="1884216" y="772469"/>
                </a:cubicBezTo>
                <a:cubicBezTo>
                  <a:pt x="1890063" y="762910"/>
                  <a:pt x="1897972" y="755343"/>
                  <a:pt x="1907943" y="749767"/>
                </a:cubicBezTo>
                <a:cubicBezTo>
                  <a:pt x="1917914" y="744191"/>
                  <a:pt x="1929150" y="741342"/>
                  <a:pt x="1941652" y="741219"/>
                </a:cubicBezTo>
                <a:close/>
                <a:moveTo>
                  <a:pt x="1503501" y="741219"/>
                </a:moveTo>
                <a:cubicBezTo>
                  <a:pt x="1515944" y="741345"/>
                  <a:pt x="1527138" y="744208"/>
                  <a:pt x="1537083" y="749807"/>
                </a:cubicBezTo>
                <a:cubicBezTo>
                  <a:pt x="1547028" y="755407"/>
                  <a:pt x="1554921" y="762987"/>
                  <a:pt x="1560763" y="772549"/>
                </a:cubicBezTo>
                <a:cubicBezTo>
                  <a:pt x="1566606" y="782111"/>
                  <a:pt x="1569593" y="792898"/>
                  <a:pt x="1569727" y="804911"/>
                </a:cubicBezTo>
                <a:cubicBezTo>
                  <a:pt x="1569593" y="816928"/>
                  <a:pt x="1566606" y="827746"/>
                  <a:pt x="1560763" y="837366"/>
                </a:cubicBezTo>
                <a:cubicBezTo>
                  <a:pt x="1554921" y="846986"/>
                  <a:pt x="1547028" y="854625"/>
                  <a:pt x="1537083" y="860283"/>
                </a:cubicBezTo>
                <a:cubicBezTo>
                  <a:pt x="1527138" y="865940"/>
                  <a:pt x="1515944" y="868834"/>
                  <a:pt x="1503501" y="868965"/>
                </a:cubicBezTo>
                <a:cubicBezTo>
                  <a:pt x="1491000" y="868834"/>
                  <a:pt x="1479763" y="865940"/>
                  <a:pt x="1469793" y="860283"/>
                </a:cubicBezTo>
                <a:cubicBezTo>
                  <a:pt x="1459822" y="854625"/>
                  <a:pt x="1451913" y="846986"/>
                  <a:pt x="1446065" y="837366"/>
                </a:cubicBezTo>
                <a:cubicBezTo>
                  <a:pt x="1440218" y="827746"/>
                  <a:pt x="1437228" y="816928"/>
                  <a:pt x="1437095" y="804911"/>
                </a:cubicBezTo>
                <a:cubicBezTo>
                  <a:pt x="1437228" y="792841"/>
                  <a:pt x="1440218" y="782027"/>
                  <a:pt x="1446065" y="772469"/>
                </a:cubicBezTo>
                <a:cubicBezTo>
                  <a:pt x="1451913" y="762910"/>
                  <a:pt x="1459822" y="755343"/>
                  <a:pt x="1469793" y="749767"/>
                </a:cubicBezTo>
                <a:cubicBezTo>
                  <a:pt x="1479763" y="744191"/>
                  <a:pt x="1491000" y="741342"/>
                  <a:pt x="1503501" y="741219"/>
                </a:cubicBezTo>
                <a:close/>
                <a:moveTo>
                  <a:pt x="1339927" y="70771"/>
                </a:moveTo>
                <a:lnTo>
                  <a:pt x="1221077" y="341377"/>
                </a:lnTo>
                <a:lnTo>
                  <a:pt x="1460301" y="341377"/>
                </a:lnTo>
                <a:close/>
                <a:moveTo>
                  <a:pt x="3816428" y="57817"/>
                </a:moveTo>
                <a:cubicBezTo>
                  <a:pt x="3776306" y="58241"/>
                  <a:pt x="3739854" y="67725"/>
                  <a:pt x="3707072" y="86272"/>
                </a:cubicBezTo>
                <a:cubicBezTo>
                  <a:pt x="3674289" y="104818"/>
                  <a:pt x="3648112" y="129885"/>
                  <a:pt x="3628540" y="161472"/>
                </a:cubicBezTo>
                <a:cubicBezTo>
                  <a:pt x="3608969" y="193060"/>
                  <a:pt x="3598939" y="228628"/>
                  <a:pt x="3598449" y="268176"/>
                </a:cubicBezTo>
                <a:cubicBezTo>
                  <a:pt x="3598939" y="307734"/>
                  <a:pt x="3608969" y="343368"/>
                  <a:pt x="3628540" y="375078"/>
                </a:cubicBezTo>
                <a:cubicBezTo>
                  <a:pt x="3648112" y="406789"/>
                  <a:pt x="3674289" y="431978"/>
                  <a:pt x="3707072" y="450647"/>
                </a:cubicBezTo>
                <a:cubicBezTo>
                  <a:pt x="3739854" y="469315"/>
                  <a:pt x="3776306" y="478866"/>
                  <a:pt x="3816428" y="479299"/>
                </a:cubicBezTo>
                <a:cubicBezTo>
                  <a:pt x="3856531" y="478866"/>
                  <a:pt x="3892852" y="469315"/>
                  <a:pt x="3925390" y="450647"/>
                </a:cubicBezTo>
                <a:cubicBezTo>
                  <a:pt x="3957928" y="431978"/>
                  <a:pt x="3983861" y="406789"/>
                  <a:pt x="4003188" y="375079"/>
                </a:cubicBezTo>
                <a:cubicBezTo>
                  <a:pt x="4022515" y="343368"/>
                  <a:pt x="4032414" y="307734"/>
                  <a:pt x="4032885" y="268176"/>
                </a:cubicBezTo>
                <a:cubicBezTo>
                  <a:pt x="4032414" y="228628"/>
                  <a:pt x="4022515" y="193060"/>
                  <a:pt x="4003188" y="161472"/>
                </a:cubicBezTo>
                <a:cubicBezTo>
                  <a:pt x="3983861" y="129885"/>
                  <a:pt x="3957928" y="104818"/>
                  <a:pt x="3925390" y="86272"/>
                </a:cubicBezTo>
                <a:cubicBezTo>
                  <a:pt x="3892852" y="67725"/>
                  <a:pt x="3856531" y="58241"/>
                  <a:pt x="3816428" y="57817"/>
                </a:cubicBezTo>
                <a:close/>
                <a:moveTo>
                  <a:pt x="4213098" y="1524"/>
                </a:moveTo>
                <a:lnTo>
                  <a:pt x="4273963" y="1524"/>
                </a:lnTo>
                <a:lnTo>
                  <a:pt x="4273963" y="315469"/>
                </a:lnTo>
                <a:cubicBezTo>
                  <a:pt x="4274455" y="367634"/>
                  <a:pt x="4289096" y="407893"/>
                  <a:pt x="4317885" y="436246"/>
                </a:cubicBezTo>
                <a:cubicBezTo>
                  <a:pt x="4346675" y="464599"/>
                  <a:pt x="4386660" y="478950"/>
                  <a:pt x="4437840" y="479299"/>
                </a:cubicBezTo>
                <a:cubicBezTo>
                  <a:pt x="4488957" y="478950"/>
                  <a:pt x="4528687" y="464599"/>
                  <a:pt x="4557033" y="436246"/>
                </a:cubicBezTo>
                <a:cubicBezTo>
                  <a:pt x="4585378" y="407893"/>
                  <a:pt x="4599765" y="367634"/>
                  <a:pt x="4600194" y="315469"/>
                </a:cubicBezTo>
                <a:lnTo>
                  <a:pt x="4600194" y="1524"/>
                </a:lnTo>
                <a:lnTo>
                  <a:pt x="4661058" y="1524"/>
                </a:lnTo>
                <a:lnTo>
                  <a:pt x="4661058" y="315469"/>
                </a:lnTo>
                <a:cubicBezTo>
                  <a:pt x="4660476" y="385410"/>
                  <a:pt x="4640708" y="439814"/>
                  <a:pt x="4601756" y="478680"/>
                </a:cubicBezTo>
                <a:cubicBezTo>
                  <a:pt x="4562805" y="517546"/>
                  <a:pt x="4508166" y="537278"/>
                  <a:pt x="4437840" y="537878"/>
                </a:cubicBezTo>
                <a:cubicBezTo>
                  <a:pt x="4367117" y="537278"/>
                  <a:pt x="4312129" y="517546"/>
                  <a:pt x="4272876" y="478680"/>
                </a:cubicBezTo>
                <a:cubicBezTo>
                  <a:pt x="4233622" y="439814"/>
                  <a:pt x="4213696" y="385410"/>
                  <a:pt x="4213098" y="315469"/>
                </a:cubicBezTo>
                <a:close/>
                <a:moveTo>
                  <a:pt x="3042666" y="1524"/>
                </a:moveTo>
                <a:lnTo>
                  <a:pt x="3105912" y="1524"/>
                </a:lnTo>
                <a:lnTo>
                  <a:pt x="3278838" y="279606"/>
                </a:lnTo>
                <a:lnTo>
                  <a:pt x="3449478" y="1524"/>
                </a:lnTo>
                <a:lnTo>
                  <a:pt x="3511962" y="1524"/>
                </a:lnTo>
                <a:lnTo>
                  <a:pt x="3309270" y="351983"/>
                </a:lnTo>
                <a:lnTo>
                  <a:pt x="3309270" y="534830"/>
                </a:lnTo>
                <a:lnTo>
                  <a:pt x="3249168" y="534830"/>
                </a:lnTo>
                <a:lnTo>
                  <a:pt x="3249168" y="354269"/>
                </a:lnTo>
                <a:close/>
                <a:moveTo>
                  <a:pt x="2348865" y="1524"/>
                </a:moveTo>
                <a:lnTo>
                  <a:pt x="2409729" y="1524"/>
                </a:lnTo>
                <a:lnTo>
                  <a:pt x="2409729" y="308557"/>
                </a:lnTo>
                <a:lnTo>
                  <a:pt x="2696241" y="1524"/>
                </a:lnTo>
                <a:lnTo>
                  <a:pt x="2768631" y="1524"/>
                </a:lnTo>
                <a:lnTo>
                  <a:pt x="2557557" y="233133"/>
                </a:lnTo>
                <a:lnTo>
                  <a:pt x="2784633" y="534830"/>
                </a:lnTo>
                <a:lnTo>
                  <a:pt x="2709957" y="534830"/>
                </a:lnTo>
                <a:lnTo>
                  <a:pt x="2513361" y="281892"/>
                </a:lnTo>
                <a:lnTo>
                  <a:pt x="2409729" y="395409"/>
                </a:lnTo>
                <a:lnTo>
                  <a:pt x="2409729" y="534830"/>
                </a:lnTo>
                <a:lnTo>
                  <a:pt x="2348865" y="534830"/>
                </a:lnTo>
                <a:close/>
                <a:moveTo>
                  <a:pt x="1720214" y="1524"/>
                </a:moveTo>
                <a:lnTo>
                  <a:pt x="1783366" y="1524"/>
                </a:lnTo>
                <a:lnTo>
                  <a:pt x="2103501" y="430455"/>
                </a:lnTo>
                <a:lnTo>
                  <a:pt x="2103501" y="1524"/>
                </a:lnTo>
                <a:lnTo>
                  <a:pt x="2163604" y="1524"/>
                </a:lnTo>
                <a:lnTo>
                  <a:pt x="2163604" y="534830"/>
                </a:lnTo>
                <a:lnTo>
                  <a:pt x="2101212" y="534830"/>
                </a:lnTo>
                <a:lnTo>
                  <a:pt x="1781080" y="106664"/>
                </a:lnTo>
                <a:lnTo>
                  <a:pt x="1781080" y="534830"/>
                </a:lnTo>
                <a:lnTo>
                  <a:pt x="1720214" y="534830"/>
                </a:lnTo>
                <a:close/>
                <a:moveTo>
                  <a:pt x="1310215" y="1524"/>
                </a:moveTo>
                <a:lnTo>
                  <a:pt x="1373449" y="1524"/>
                </a:lnTo>
                <a:lnTo>
                  <a:pt x="1611915" y="534830"/>
                </a:lnTo>
                <a:lnTo>
                  <a:pt x="1545630" y="534830"/>
                </a:lnTo>
                <a:lnTo>
                  <a:pt x="1486204" y="399956"/>
                </a:lnTo>
                <a:lnTo>
                  <a:pt x="1195174" y="399956"/>
                </a:lnTo>
                <a:lnTo>
                  <a:pt x="1135749" y="534830"/>
                </a:lnTo>
                <a:lnTo>
                  <a:pt x="1070990" y="534830"/>
                </a:lnTo>
                <a:close/>
                <a:moveTo>
                  <a:pt x="520065" y="1524"/>
                </a:moveTo>
                <a:lnTo>
                  <a:pt x="580929" y="1524"/>
                </a:lnTo>
                <a:lnTo>
                  <a:pt x="580929" y="242317"/>
                </a:lnTo>
                <a:lnTo>
                  <a:pt x="902588" y="242317"/>
                </a:lnTo>
                <a:lnTo>
                  <a:pt x="902588" y="1524"/>
                </a:lnTo>
                <a:lnTo>
                  <a:pt x="963453" y="1524"/>
                </a:lnTo>
                <a:lnTo>
                  <a:pt x="963453" y="534830"/>
                </a:lnTo>
                <a:lnTo>
                  <a:pt x="902588" y="534830"/>
                </a:lnTo>
                <a:lnTo>
                  <a:pt x="902588" y="300134"/>
                </a:lnTo>
                <a:lnTo>
                  <a:pt x="580929" y="300134"/>
                </a:lnTo>
                <a:lnTo>
                  <a:pt x="580929" y="534830"/>
                </a:lnTo>
                <a:lnTo>
                  <a:pt x="520065" y="534830"/>
                </a:lnTo>
                <a:close/>
                <a:moveTo>
                  <a:pt x="0" y="1524"/>
                </a:moveTo>
                <a:lnTo>
                  <a:pt x="409098" y="1524"/>
                </a:lnTo>
                <a:lnTo>
                  <a:pt x="409098" y="60103"/>
                </a:lnTo>
                <a:lnTo>
                  <a:pt x="234600" y="60103"/>
                </a:lnTo>
                <a:lnTo>
                  <a:pt x="234600" y="534830"/>
                </a:lnTo>
                <a:lnTo>
                  <a:pt x="173736" y="534830"/>
                </a:lnTo>
                <a:lnTo>
                  <a:pt x="173736" y="60103"/>
                </a:lnTo>
                <a:lnTo>
                  <a:pt x="0" y="60103"/>
                </a:lnTo>
                <a:close/>
                <a:moveTo>
                  <a:pt x="3816428" y="0"/>
                </a:moveTo>
                <a:cubicBezTo>
                  <a:pt x="3868818" y="531"/>
                  <a:pt x="3915950" y="12584"/>
                  <a:pt x="3957824" y="36161"/>
                </a:cubicBezTo>
                <a:cubicBezTo>
                  <a:pt x="3999697" y="59738"/>
                  <a:pt x="4032933" y="91657"/>
                  <a:pt x="4057531" y="131917"/>
                </a:cubicBezTo>
                <a:cubicBezTo>
                  <a:pt x="4082130" y="172177"/>
                  <a:pt x="4094710" y="217597"/>
                  <a:pt x="4095273" y="268176"/>
                </a:cubicBezTo>
                <a:cubicBezTo>
                  <a:pt x="4094710" y="318775"/>
                  <a:pt x="4082130" y="364327"/>
                  <a:pt x="4057531" y="404832"/>
                </a:cubicBezTo>
                <a:cubicBezTo>
                  <a:pt x="4032933" y="445336"/>
                  <a:pt x="3999697" y="477500"/>
                  <a:pt x="3957824" y="501321"/>
                </a:cubicBezTo>
                <a:cubicBezTo>
                  <a:pt x="3915950" y="525143"/>
                  <a:pt x="3868818" y="537328"/>
                  <a:pt x="3816428" y="537878"/>
                </a:cubicBezTo>
                <a:cubicBezTo>
                  <a:pt x="3763788" y="537328"/>
                  <a:pt x="3716478" y="525143"/>
                  <a:pt x="3674496" y="501321"/>
                </a:cubicBezTo>
                <a:cubicBezTo>
                  <a:pt x="3632515" y="477500"/>
                  <a:pt x="3599213" y="445336"/>
                  <a:pt x="3574592" y="404832"/>
                </a:cubicBezTo>
                <a:cubicBezTo>
                  <a:pt x="3549971" y="364327"/>
                  <a:pt x="3537381" y="318775"/>
                  <a:pt x="3536822" y="268176"/>
                </a:cubicBezTo>
                <a:cubicBezTo>
                  <a:pt x="3537381" y="217357"/>
                  <a:pt x="3549971" y="171824"/>
                  <a:pt x="3574592" y="131578"/>
                </a:cubicBezTo>
                <a:cubicBezTo>
                  <a:pt x="3599213" y="91332"/>
                  <a:pt x="3632515" y="59470"/>
                  <a:pt x="3674496" y="35992"/>
                </a:cubicBezTo>
                <a:cubicBezTo>
                  <a:pt x="3716478" y="12514"/>
                  <a:pt x="3763788" y="517"/>
                  <a:pt x="381642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153470" y="2681728"/>
            <a:ext cx="18804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58098" y="4241778"/>
            <a:ext cx="18804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43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 animBg="1"/>
    </p:bldLst>
  </p:timing>
</p:sld>
</file>

<file path=ppt/theme/theme1.xml><?xml version="1.0" encoding="utf-8"?>
<a:theme xmlns:a="http://schemas.openxmlformats.org/drawingml/2006/main" name="2_Lunit template dark v.01">
  <a:themeElements>
    <a:clrScheme name="Lunit DarkBG">
      <a:dk1>
        <a:srgbClr val="242E3E"/>
      </a:dk1>
      <a:lt1>
        <a:srgbClr val="FFFFFF"/>
      </a:lt1>
      <a:dk2>
        <a:srgbClr val="242E3E"/>
      </a:dk2>
      <a:lt2>
        <a:srgbClr val="FFFFFF"/>
      </a:lt2>
      <a:accent1>
        <a:srgbClr val="00C9EA"/>
      </a:accent1>
      <a:accent2>
        <a:srgbClr val="7292FD"/>
      </a:accent2>
      <a:accent3>
        <a:srgbClr val="FF5A6B"/>
      </a:accent3>
      <a:accent4>
        <a:srgbClr val="5C7CFA"/>
      </a:accent4>
      <a:accent5>
        <a:srgbClr val="FFFFFF"/>
      </a:accent5>
      <a:accent6>
        <a:srgbClr val="FFFFFF"/>
      </a:accent6>
      <a:hlink>
        <a:srgbClr val="00C9EA"/>
      </a:hlink>
      <a:folHlink>
        <a:srgbClr val="00C9EA"/>
      </a:folHlink>
    </a:clrScheme>
    <a:fontScheme name="루닛 대체 폰트">
      <a:majorFont>
        <a:latin typeface="Roboto"/>
        <a:ea typeface="맑은 고딕"/>
        <a:cs typeface=""/>
      </a:majorFont>
      <a:minorFont>
        <a:latin typeface="Roboto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spcFirstLastPara="1" vert="horz" wrap="square" lIns="91425" tIns="91425" rIns="91425" bIns="91425" rtlCol="0" anchor="ctr" anchorCtr="0">
        <a:normAutofit fontScale="77500" lnSpcReduction="20000"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Gray-Orange">
      <a:dk1>
        <a:sysClr val="windowText" lastClr="000000"/>
      </a:dk1>
      <a:lt1>
        <a:sysClr val="window" lastClr="FFFFFF"/>
      </a:lt1>
      <a:dk2>
        <a:srgbClr val="28313C"/>
      </a:dk2>
      <a:lt2>
        <a:srgbClr val="DBEFF9"/>
      </a:lt2>
      <a:accent1>
        <a:srgbClr val="FE6406"/>
      </a:accent1>
      <a:accent2>
        <a:srgbClr val="D8D8D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Gray-Orange">
      <a:dk1>
        <a:sysClr val="windowText" lastClr="000000"/>
      </a:dk1>
      <a:lt1>
        <a:sysClr val="window" lastClr="FFFFFF"/>
      </a:lt1>
      <a:dk2>
        <a:srgbClr val="28313C"/>
      </a:dk2>
      <a:lt2>
        <a:srgbClr val="DBEFF9"/>
      </a:lt2>
      <a:accent1>
        <a:srgbClr val="FE6406"/>
      </a:accent1>
      <a:accent2>
        <a:srgbClr val="D8D8D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7322</TotalTime>
  <Words>5575</Words>
  <Application>Microsoft Office PowerPoint</Application>
  <PresentationFormat>와이드스크린</PresentationFormat>
  <Paragraphs>1447</Paragraphs>
  <Slides>93</Slides>
  <Notes>4</Notes>
  <HiddenSlides>0</HiddenSlides>
  <MMClips>0</MMClips>
  <ScaleCrop>false</ScaleCrop>
  <HeadingPairs>
    <vt:vector size="8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112" baseType="lpstr">
      <vt:lpstr>Roboto</vt:lpstr>
      <vt:lpstr>맑은 고딕</vt:lpstr>
      <vt:lpstr>Arial</vt:lpstr>
      <vt:lpstr>Calibri Light</vt:lpstr>
      <vt:lpstr>Calibri</vt:lpstr>
      <vt:lpstr>Montserrat</vt:lpstr>
      <vt:lpstr>Liberation Sans</vt:lpstr>
      <vt:lpstr>HelveticaNeue light</vt:lpstr>
      <vt:lpstr>Lato</vt:lpstr>
      <vt:lpstr>Raleway</vt:lpstr>
      <vt:lpstr>Roboto Condensed Light</vt:lpstr>
      <vt:lpstr>Times New Roman</vt:lpstr>
      <vt:lpstr>Montserrat Light</vt:lpstr>
      <vt:lpstr>HY울릉도M</vt:lpstr>
      <vt:lpstr>Wingdings</vt:lpstr>
      <vt:lpstr>2_Lunit template dark v.01</vt:lpstr>
      <vt:lpstr>Office Theme</vt:lpstr>
      <vt:lpstr>1_Office Theme</vt:lpstr>
      <vt:lpstr>그림판 그림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 Eun Ju</dc:creator>
  <cp:lastModifiedBy>Lee Jeonghoon</cp:lastModifiedBy>
  <cp:revision>62</cp:revision>
  <dcterms:created xsi:type="dcterms:W3CDTF">2022-01-30T07:15:45Z</dcterms:created>
  <dcterms:modified xsi:type="dcterms:W3CDTF">2022-04-17T13:37:36Z</dcterms:modified>
</cp:coreProperties>
</file>